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28"/>
  </p:notesMasterIdLst>
  <p:sldIdLst>
    <p:sldId id="277" r:id="rId3"/>
    <p:sldId id="257" r:id="rId4"/>
    <p:sldId id="25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3" r:id="rId18"/>
    <p:sldId id="274" r:id="rId19"/>
    <p:sldId id="278" r:id="rId20"/>
    <p:sldId id="280" r:id="rId21"/>
    <p:sldId id="279" r:id="rId22"/>
    <p:sldId id="281" r:id="rId23"/>
    <p:sldId id="282" r:id="rId24"/>
    <p:sldId id="283" r:id="rId25"/>
    <p:sldId id="276" r:id="rId26"/>
    <p:sldId id="284"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AE3EC8-D7F7-4759-868F-D7E7E5323018}">
  <a:tblStyle styleId="{CEAE3EC8-D7F7-4759-868F-D7E7E5323018}"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ECEB"/>
          </a:solidFill>
        </a:fill>
      </a:tcStyle>
    </a:wholeTbl>
    <a:band1H>
      <a:tcTxStyle/>
      <a:tcStyle>
        <a:tcBdr/>
        <a:fill>
          <a:solidFill>
            <a:srgbClr val="DAD6D4"/>
          </a:solidFill>
        </a:fill>
      </a:tcStyle>
    </a:band1H>
    <a:band2H>
      <a:tcTxStyle/>
      <a:tcStyle>
        <a:tcBdr/>
      </a:tcStyle>
    </a:band2H>
    <a:band1V>
      <a:tcTxStyle/>
      <a:tcStyle>
        <a:tcBdr/>
        <a:fill>
          <a:solidFill>
            <a:srgbClr val="DAD6D4"/>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 styleId="{BF8D169D-6A8A-4E25-B44A-AA8F6ABAAD5E}" styleName="Table_1">
    <a:wholeTbl>
      <a:tcTxStyle b="off" i="off">
        <a:font>
          <a:latin typeface="Calibri"/>
          <a:ea typeface="Calibri"/>
          <a:cs typeface="Calibri"/>
        </a:font>
        <a:srgbClr val="11602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DECEB"/>
          </a:solidFill>
        </a:fill>
      </a:tcStyle>
    </a:wholeTbl>
    <a:band1H>
      <a:tcTxStyle/>
      <a:tcStyle>
        <a:tcBdr/>
        <a:fill>
          <a:solidFill>
            <a:srgbClr val="DAD6D4"/>
          </a:solidFill>
        </a:fill>
      </a:tcStyle>
    </a:band1H>
    <a:band2H>
      <a:tcTxStyle/>
      <a:tcStyle>
        <a:tcBdr/>
      </a:tcStyle>
    </a:band2H>
    <a:band1V>
      <a:tcTxStyle/>
      <a:tcStyle>
        <a:tcBdr/>
        <a:fill>
          <a:solidFill>
            <a:srgbClr val="DAD6D4"/>
          </a:solidFill>
        </a:fill>
      </a:tcStyle>
    </a:band1V>
    <a:band2V>
      <a:tcTxStyle/>
      <a:tcStyle>
        <a:tcBdr/>
      </a:tcStyle>
    </a:band2V>
    <a:lastCol>
      <a:tcTxStyle b="on" i="off">
        <a:font>
          <a:latin typeface="Calibri"/>
          <a:ea typeface="Calibri"/>
          <a:cs typeface="Calibri"/>
        </a:font>
        <a:srgbClr val="FFFFFF"/>
      </a:tcTxStyle>
      <a:tcStyle>
        <a:tcBdr/>
        <a:fill>
          <a:solidFill>
            <a:srgbClr val="8C7B70"/>
          </a:solidFill>
        </a:fill>
      </a:tcStyle>
    </a:lastCol>
    <a:firstCol>
      <a:tcTxStyle b="on" i="off">
        <a:font>
          <a:latin typeface="Calibri"/>
          <a:ea typeface="Calibri"/>
          <a:cs typeface="Calibri"/>
        </a:font>
        <a:srgbClr val="FFFFFF"/>
      </a:tcTxStyle>
      <a:tcStyle>
        <a:tcBdr/>
        <a:fill>
          <a:solidFill>
            <a:srgbClr val="8C7B70"/>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8C7B70"/>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8C7B70"/>
          </a:solidFill>
        </a:fill>
      </a:tcStyle>
    </a:firstRow>
    <a:neCell>
      <a:tcTxStyle/>
      <a:tcStyle>
        <a:tcBdr/>
      </a:tcStyle>
    </a:neCell>
    <a:nwCell>
      <a:tcTxStyle/>
      <a:tcStyle>
        <a:tcBdr/>
      </a:tcStyle>
    </a:nwCell>
  </a:tblStyle>
  <a:tblStyle styleId="{F556A706-FBDD-4912-965C-99A1FDB70E84}"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p:cViewPr varScale="1">
        <p:scale>
          <a:sx n="136" d="100"/>
          <a:sy n="136" d="100"/>
        </p:scale>
        <p:origin x="9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81bb8cda8b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81bb8cda8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7ab9b22899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27ab9b22899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7bdcf09eb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7bdcf09eb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7e805646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7e805646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7bdcf09e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7bdcf09e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7bdcf09eb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7bdcf09eb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7ab9b22899_2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27ab9b22899_2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cf56827aa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cf56827aa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cf56827a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cf56827a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81bb8cda8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81bb8cda8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81bb8cda8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81bb8cda8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ab9b22899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27ab9b22899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81bb8cda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81bb8cda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81bb8cda8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81bb8cda8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7cf56827aa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g27cf56827aa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7ab9b22899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27ab9b22899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7cf56827aa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7cf56827aa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7ab9b22899_1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27ab9b22899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7ab9b22899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27ab9b22899_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7b71c0b3a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27b71c0b3a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7b71c0b3a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7b71c0b3a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7b71c0b3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7b71c0b3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7e2f89e77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7e2f89e77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81044ae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81044aeb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81044aeb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81044aeb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ing w/single col text">
  <p:cSld name="Heading w/single col text">
    <p:spTree>
      <p:nvGrpSpPr>
        <p:cNvPr id="1" name="Shape 61"/>
        <p:cNvGrpSpPr/>
        <p:nvPr/>
      </p:nvGrpSpPr>
      <p:grpSpPr>
        <a:xfrm>
          <a:off x="0" y="0"/>
          <a:ext cx="0" cy="0"/>
          <a:chOff x="0" y="0"/>
          <a:chExt cx="0" cy="0"/>
        </a:xfrm>
      </p:grpSpPr>
      <p:sp>
        <p:nvSpPr>
          <p:cNvPr id="62" name="Google Shape;62;p15"/>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lvl1pPr marL="457200" lvl="0" indent="-228600" algn="l">
              <a:spcBef>
                <a:spcPts val="0"/>
              </a:spcBef>
              <a:spcAft>
                <a:spcPts val="0"/>
              </a:spcAft>
              <a:buSzPts val="1100"/>
              <a:buNone/>
              <a:defRPr sz="1100" b="1" i="0" cap="none">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3" name="Google Shape;63;p15"/>
          <p:cNvSpPr txBox="1">
            <a:spLocks noGrp="1"/>
          </p:cNvSpPr>
          <p:nvPr>
            <p:ph type="body" idx="2"/>
          </p:nvPr>
        </p:nvSpPr>
        <p:spPr>
          <a:xfrm>
            <a:off x="304800" y="800100"/>
            <a:ext cx="8077200" cy="3771900"/>
          </a:xfrm>
          <a:prstGeom prst="rect">
            <a:avLst/>
          </a:prstGeom>
          <a:noFill/>
          <a:ln>
            <a:noFill/>
          </a:ln>
        </p:spPr>
        <p:txBody>
          <a:bodyPr spcFirstLastPara="1" wrap="square" lIns="68575" tIns="34275" rIns="68575" bIns="34275" anchor="t" anchorCtr="0">
            <a:noAutofit/>
          </a:bodyPr>
          <a:lstStyle>
            <a:lvl1pPr marL="457200" lvl="0" indent="-228600" algn="l">
              <a:spcBef>
                <a:spcPts val="300"/>
              </a:spcBef>
              <a:spcAft>
                <a:spcPts val="0"/>
              </a:spcAft>
              <a:buSzPts val="1100"/>
              <a:buNone/>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ing w/2col">
  <p:cSld name="Heading w/2col">
    <p:spTree>
      <p:nvGrpSpPr>
        <p:cNvPr id="1" name="Shape 64"/>
        <p:cNvGrpSpPr/>
        <p:nvPr/>
      </p:nvGrpSpPr>
      <p:grpSpPr>
        <a:xfrm>
          <a:off x="0" y="0"/>
          <a:ext cx="0" cy="0"/>
          <a:chOff x="0" y="0"/>
          <a:chExt cx="0" cy="0"/>
        </a:xfrm>
      </p:grpSpPr>
      <p:sp>
        <p:nvSpPr>
          <p:cNvPr id="65" name="Google Shape;65;p16"/>
          <p:cNvSpPr txBox="1">
            <a:spLocks noGrp="1"/>
          </p:cNvSpPr>
          <p:nvPr>
            <p:ph type="body" idx="1"/>
          </p:nvPr>
        </p:nvSpPr>
        <p:spPr>
          <a:xfrm>
            <a:off x="304800" y="800100"/>
            <a:ext cx="3886200" cy="3771900"/>
          </a:xfrm>
          <a:prstGeom prst="rect">
            <a:avLst/>
          </a:prstGeom>
          <a:noFill/>
          <a:ln>
            <a:noFill/>
          </a:ln>
        </p:spPr>
        <p:txBody>
          <a:bodyPr spcFirstLastPara="1" wrap="square" lIns="68575" tIns="34275" rIns="68575" bIns="34275" anchor="t" anchorCtr="0">
            <a:noAutofit/>
          </a:bodyPr>
          <a:lstStyle>
            <a:lvl1pPr marL="457200" lvl="0" indent="-228600" algn="l">
              <a:spcBef>
                <a:spcPts val="200"/>
              </a:spcBef>
              <a:spcAft>
                <a:spcPts val="0"/>
              </a:spcAft>
              <a:buSzPts val="1100"/>
              <a:buNone/>
              <a:defRPr sz="1100"/>
            </a:lvl1pPr>
            <a:lvl2pPr marL="914400" lvl="1" indent="-228600" algn="l">
              <a:spcBef>
                <a:spcPts val="200"/>
              </a:spcBef>
              <a:spcAft>
                <a:spcPts val="0"/>
              </a:spcAft>
              <a:buSzPts val="1100"/>
              <a:buNone/>
              <a:defRPr>
                <a:solidFill>
                  <a:srgbClr val="000000"/>
                </a:solidFill>
              </a:defRPr>
            </a:lvl2pPr>
            <a:lvl3pPr marL="1371600" lvl="2" indent="-228600" algn="l">
              <a:spcBef>
                <a:spcPts val="200"/>
              </a:spcBef>
              <a:spcAft>
                <a:spcPts val="0"/>
              </a:spcAft>
              <a:buSzPts val="1100"/>
              <a:buNone/>
              <a:defRPr>
                <a:solidFill>
                  <a:srgbClr val="000000"/>
                </a:solidFill>
              </a:defRPr>
            </a:lvl3pPr>
            <a:lvl4pPr marL="1828800" lvl="3" indent="-228600" algn="l">
              <a:spcBef>
                <a:spcPts val="200"/>
              </a:spcBef>
              <a:spcAft>
                <a:spcPts val="0"/>
              </a:spcAft>
              <a:buSzPts val="1100"/>
              <a:buNone/>
              <a:defRPr>
                <a:solidFill>
                  <a:srgbClr val="000000"/>
                </a:solidFill>
              </a:defRPr>
            </a:lvl4pPr>
            <a:lvl5pPr marL="2286000" lvl="4" indent="-228600" algn="l">
              <a:spcBef>
                <a:spcPts val="200"/>
              </a:spcBef>
              <a:spcAft>
                <a:spcPts val="0"/>
              </a:spcAft>
              <a:buSzPts val="1100"/>
              <a:buNone/>
              <a:defRPr>
                <a:solidFill>
                  <a:srgbClr val="000000"/>
                </a:solidFill>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6" name="Google Shape;66;p16"/>
          <p:cNvSpPr txBox="1">
            <a:spLocks noGrp="1"/>
          </p:cNvSpPr>
          <p:nvPr>
            <p:ph type="body" idx="2"/>
          </p:nvPr>
        </p:nvSpPr>
        <p:spPr>
          <a:xfrm>
            <a:off x="4495800" y="800100"/>
            <a:ext cx="3886200" cy="3771900"/>
          </a:xfrm>
          <a:prstGeom prst="rect">
            <a:avLst/>
          </a:prstGeom>
          <a:noFill/>
          <a:ln>
            <a:noFill/>
          </a:ln>
        </p:spPr>
        <p:txBody>
          <a:bodyPr spcFirstLastPara="1" wrap="square" lIns="68575" tIns="34275" rIns="68575" bIns="34275" anchor="t" anchorCtr="0">
            <a:noAutofit/>
          </a:bodyPr>
          <a:lstStyle>
            <a:lvl1pPr marL="457200" lvl="0" indent="-228600" algn="l">
              <a:spcBef>
                <a:spcPts val="200"/>
              </a:spcBef>
              <a:spcAft>
                <a:spcPts val="0"/>
              </a:spcAft>
              <a:buSzPts val="1100"/>
              <a:buNone/>
              <a:defRPr sz="1100"/>
            </a:lvl1pPr>
            <a:lvl2pPr marL="914400" lvl="1" indent="-228600" algn="l">
              <a:spcBef>
                <a:spcPts val="200"/>
              </a:spcBef>
              <a:spcAft>
                <a:spcPts val="0"/>
              </a:spcAft>
              <a:buSzPts val="1100"/>
              <a:buNone/>
              <a:defRPr>
                <a:solidFill>
                  <a:srgbClr val="000000"/>
                </a:solidFill>
              </a:defRPr>
            </a:lvl2pPr>
            <a:lvl3pPr marL="1371600" lvl="2" indent="-228600" algn="l">
              <a:spcBef>
                <a:spcPts val="200"/>
              </a:spcBef>
              <a:spcAft>
                <a:spcPts val="0"/>
              </a:spcAft>
              <a:buSzPts val="1100"/>
              <a:buNone/>
              <a:defRPr>
                <a:solidFill>
                  <a:srgbClr val="000000"/>
                </a:solidFill>
              </a:defRPr>
            </a:lvl3pPr>
            <a:lvl4pPr marL="1828800" lvl="3" indent="-228600" algn="l">
              <a:spcBef>
                <a:spcPts val="200"/>
              </a:spcBef>
              <a:spcAft>
                <a:spcPts val="0"/>
              </a:spcAft>
              <a:buSzPts val="1100"/>
              <a:buNone/>
              <a:defRPr>
                <a:solidFill>
                  <a:srgbClr val="000000"/>
                </a:solidFill>
              </a:defRPr>
            </a:lvl4pPr>
            <a:lvl5pPr marL="2286000" lvl="4" indent="-228600" algn="l">
              <a:spcBef>
                <a:spcPts val="200"/>
              </a:spcBef>
              <a:spcAft>
                <a:spcPts val="0"/>
              </a:spcAft>
              <a:buSzPts val="1100"/>
              <a:buNone/>
              <a:defRPr>
                <a:solidFill>
                  <a:srgbClr val="000000"/>
                </a:solidFill>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7" name="Google Shape;67;p16"/>
          <p:cNvSpPr txBox="1">
            <a:spLocks noGrp="1"/>
          </p:cNvSpPr>
          <p:nvPr>
            <p:ph type="body" idx="3"/>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lvl1pPr marL="457200" lvl="0" indent="-228600" algn="l">
              <a:spcBef>
                <a:spcPts val="0"/>
              </a:spcBef>
              <a:spcAft>
                <a:spcPts val="0"/>
              </a:spcAft>
              <a:buSzPts val="1100"/>
              <a:buNone/>
              <a:defRPr sz="1100" b="1" i="0" cap="none">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6_Title">
  <p:cSld name="6_Title">
    <p:spTree>
      <p:nvGrpSpPr>
        <p:cNvPr id="1" name="Shape 68"/>
        <p:cNvGrpSpPr/>
        <p:nvPr/>
      </p:nvGrpSpPr>
      <p:grpSpPr>
        <a:xfrm>
          <a:off x="0" y="0"/>
          <a:ext cx="0" cy="0"/>
          <a:chOff x="0" y="0"/>
          <a:chExt cx="0" cy="0"/>
        </a:xfrm>
      </p:grpSpPr>
      <p:pic>
        <p:nvPicPr>
          <p:cNvPr id="69" name="Google Shape;69;p17"/>
          <p:cNvPicPr preferRelativeResize="0"/>
          <p:nvPr/>
        </p:nvPicPr>
        <p:blipFill rotWithShape="1">
          <a:blip r:embed="rId2">
            <a:alphaModFix/>
          </a:blip>
          <a:srcRect t="21434" b="21433"/>
          <a:stretch/>
        </p:blipFill>
        <p:spPr>
          <a:xfrm>
            <a:off x="0" y="2311"/>
            <a:ext cx="9144000" cy="3484960"/>
          </a:xfrm>
          <a:prstGeom prst="rect">
            <a:avLst/>
          </a:prstGeom>
          <a:noFill/>
          <a:ln>
            <a:noFill/>
          </a:ln>
        </p:spPr>
      </p:pic>
      <p:sp>
        <p:nvSpPr>
          <p:cNvPr id="70" name="Google Shape;70;p17"/>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71" name="Google Shape;71;p17"/>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72" name="Google Shape;72;p17"/>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73" name="Google Shape;73;p17"/>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8_Title">
  <p:cSld name="8_Title">
    <p:spTree>
      <p:nvGrpSpPr>
        <p:cNvPr id="1" name="Shape 74"/>
        <p:cNvGrpSpPr/>
        <p:nvPr/>
      </p:nvGrpSpPr>
      <p:grpSpPr>
        <a:xfrm>
          <a:off x="0" y="0"/>
          <a:ext cx="0" cy="0"/>
          <a:chOff x="0" y="0"/>
          <a:chExt cx="0" cy="0"/>
        </a:xfrm>
      </p:grpSpPr>
      <p:pic>
        <p:nvPicPr>
          <p:cNvPr id="75" name="Google Shape;75;p18"/>
          <p:cNvPicPr preferRelativeResize="0"/>
          <p:nvPr/>
        </p:nvPicPr>
        <p:blipFill rotWithShape="1">
          <a:blip r:embed="rId2">
            <a:alphaModFix/>
          </a:blip>
          <a:srcRect t="21416" b="21416"/>
          <a:stretch/>
        </p:blipFill>
        <p:spPr>
          <a:xfrm>
            <a:off x="0" y="2311"/>
            <a:ext cx="9144000" cy="3484960"/>
          </a:xfrm>
          <a:prstGeom prst="rect">
            <a:avLst/>
          </a:prstGeom>
          <a:noFill/>
          <a:ln>
            <a:noFill/>
          </a:ln>
        </p:spPr>
      </p:pic>
      <p:sp>
        <p:nvSpPr>
          <p:cNvPr id="76" name="Google Shape;76;p18"/>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77" name="Google Shape;77;p18"/>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78" name="Google Shape;78;p18"/>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79" name="Google Shape;79;p18"/>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1_Title">
  <p:cSld name="1_Title">
    <p:spTree>
      <p:nvGrpSpPr>
        <p:cNvPr id="1" name="Shape 80"/>
        <p:cNvGrpSpPr/>
        <p:nvPr/>
      </p:nvGrpSpPr>
      <p:grpSpPr>
        <a:xfrm>
          <a:off x="0" y="0"/>
          <a:ext cx="0" cy="0"/>
          <a:chOff x="0" y="0"/>
          <a:chExt cx="0" cy="0"/>
        </a:xfrm>
      </p:grpSpPr>
      <p:pic>
        <p:nvPicPr>
          <p:cNvPr id="81" name="Google Shape;81;p19"/>
          <p:cNvPicPr preferRelativeResize="0"/>
          <p:nvPr/>
        </p:nvPicPr>
        <p:blipFill rotWithShape="1">
          <a:blip r:embed="rId2">
            <a:alphaModFix/>
          </a:blip>
          <a:srcRect t="11247" b="31619"/>
          <a:stretch/>
        </p:blipFill>
        <p:spPr>
          <a:xfrm>
            <a:off x="0" y="0"/>
            <a:ext cx="9144000" cy="3483769"/>
          </a:xfrm>
          <a:prstGeom prst="rect">
            <a:avLst/>
          </a:prstGeom>
          <a:noFill/>
          <a:ln>
            <a:noFill/>
          </a:ln>
        </p:spPr>
      </p:pic>
      <p:sp>
        <p:nvSpPr>
          <p:cNvPr id="82" name="Google Shape;82;p19"/>
          <p:cNvSpPr/>
          <p:nvPr/>
        </p:nvSpPr>
        <p:spPr>
          <a:xfrm>
            <a:off x="0" y="3028950"/>
            <a:ext cx="9144000" cy="457200"/>
          </a:xfrm>
          <a:prstGeom prst="rect">
            <a:avLst/>
          </a:prstGeom>
          <a:solidFill>
            <a:srgbClr val="463E38">
              <a:alpha val="654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83" name="Google Shape;83;p19"/>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84" name="Google Shape;84;p19"/>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85" name="Google Shape;85;p19"/>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9_Title">
  <p:cSld name="9_Title">
    <p:spTree>
      <p:nvGrpSpPr>
        <p:cNvPr id="1"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t="8475" b="34357"/>
          <a:stretch/>
        </p:blipFill>
        <p:spPr>
          <a:xfrm>
            <a:off x="0" y="2311"/>
            <a:ext cx="9144000" cy="3484960"/>
          </a:xfrm>
          <a:prstGeom prst="rect">
            <a:avLst/>
          </a:prstGeom>
          <a:noFill/>
          <a:ln>
            <a:noFill/>
          </a:ln>
        </p:spPr>
      </p:pic>
      <p:sp>
        <p:nvSpPr>
          <p:cNvPr id="88" name="Google Shape;88;p20"/>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89" name="Google Shape;89;p20"/>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90" name="Google Shape;90;p20"/>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91" name="Google Shape;91;p20"/>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2_Title">
  <p:cSld name="2_Title">
    <p:spTree>
      <p:nvGrpSpPr>
        <p:cNvPr id="1" name="Shape 92"/>
        <p:cNvGrpSpPr/>
        <p:nvPr/>
      </p:nvGrpSpPr>
      <p:grpSpPr>
        <a:xfrm>
          <a:off x="0" y="0"/>
          <a:ext cx="0" cy="0"/>
          <a:chOff x="0" y="0"/>
          <a:chExt cx="0" cy="0"/>
        </a:xfrm>
      </p:grpSpPr>
      <p:pic>
        <p:nvPicPr>
          <p:cNvPr id="93" name="Google Shape;93;p21"/>
          <p:cNvPicPr preferRelativeResize="0"/>
          <p:nvPr/>
        </p:nvPicPr>
        <p:blipFill rotWithShape="1">
          <a:blip r:embed="rId2">
            <a:alphaModFix/>
          </a:blip>
          <a:srcRect t="5512" b="37357"/>
          <a:stretch/>
        </p:blipFill>
        <p:spPr>
          <a:xfrm>
            <a:off x="0" y="-5953"/>
            <a:ext cx="9144000" cy="3492104"/>
          </a:xfrm>
          <a:prstGeom prst="rect">
            <a:avLst/>
          </a:prstGeom>
          <a:noFill/>
          <a:ln>
            <a:noFill/>
          </a:ln>
        </p:spPr>
      </p:pic>
      <p:sp>
        <p:nvSpPr>
          <p:cNvPr id="94" name="Google Shape;94;p21"/>
          <p:cNvSpPr/>
          <p:nvPr/>
        </p:nvSpPr>
        <p:spPr>
          <a:xfrm>
            <a:off x="0" y="3028950"/>
            <a:ext cx="9144000" cy="457200"/>
          </a:xfrm>
          <a:prstGeom prst="rect">
            <a:avLst/>
          </a:prstGeom>
          <a:solidFill>
            <a:srgbClr val="FFBA03">
              <a:alpha val="65882"/>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95" name="Google Shape;95;p21"/>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96" name="Google Shape;96;p21"/>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97" name="Google Shape;97;p21"/>
          <p:cNvPicPr preferRelativeResize="0"/>
          <p:nvPr/>
        </p:nvPicPr>
        <p:blipFill rotWithShape="1">
          <a:blip r:embed="rId3">
            <a:alphaModFix/>
          </a:blip>
          <a:srcRect/>
          <a:stretch/>
        </p:blipFill>
        <p:spPr>
          <a:xfrm>
            <a:off x="7467600" y="4572000"/>
            <a:ext cx="1614762"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3_Title">
  <p:cSld name="3_Title">
    <p:spTree>
      <p:nvGrpSpPr>
        <p:cNvPr id="1" name="Shape 98"/>
        <p:cNvGrpSpPr/>
        <p:nvPr/>
      </p:nvGrpSpPr>
      <p:grpSpPr>
        <a:xfrm>
          <a:off x="0" y="0"/>
          <a:ext cx="0" cy="0"/>
          <a:chOff x="0" y="0"/>
          <a:chExt cx="0" cy="0"/>
        </a:xfrm>
      </p:grpSpPr>
      <p:pic>
        <p:nvPicPr>
          <p:cNvPr id="99" name="Google Shape;99;p22"/>
          <p:cNvPicPr preferRelativeResize="0"/>
          <p:nvPr/>
        </p:nvPicPr>
        <p:blipFill rotWithShape="1">
          <a:blip r:embed="rId2">
            <a:alphaModFix/>
          </a:blip>
          <a:srcRect t="26315" b="16258"/>
          <a:stretch/>
        </p:blipFill>
        <p:spPr>
          <a:xfrm>
            <a:off x="0" y="0"/>
            <a:ext cx="9144000" cy="3492103"/>
          </a:xfrm>
          <a:prstGeom prst="rect">
            <a:avLst/>
          </a:prstGeom>
          <a:noFill/>
          <a:ln>
            <a:noFill/>
          </a:ln>
        </p:spPr>
      </p:pic>
      <p:sp>
        <p:nvSpPr>
          <p:cNvPr id="100" name="Google Shape;100;p22"/>
          <p:cNvSpPr/>
          <p:nvPr/>
        </p:nvSpPr>
        <p:spPr>
          <a:xfrm>
            <a:off x="0" y="3028950"/>
            <a:ext cx="9144000" cy="457200"/>
          </a:xfrm>
          <a:prstGeom prst="rect">
            <a:avLst/>
          </a:prstGeom>
          <a:solidFill>
            <a:schemeClr val="dk1">
              <a:alpha val="65882"/>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101" name="Google Shape;101;p22"/>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102" name="Google Shape;102;p22"/>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103" name="Google Shape;103;p22"/>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4_Title">
  <p:cSld name="4_Title">
    <p:spTree>
      <p:nvGrpSpPr>
        <p:cNvPr id="1" name="Shape 104"/>
        <p:cNvGrpSpPr/>
        <p:nvPr/>
      </p:nvGrpSpPr>
      <p:grpSpPr>
        <a:xfrm>
          <a:off x="0" y="0"/>
          <a:ext cx="0" cy="0"/>
          <a:chOff x="0" y="0"/>
          <a:chExt cx="0" cy="0"/>
        </a:xfrm>
      </p:grpSpPr>
      <p:pic>
        <p:nvPicPr>
          <p:cNvPr id="105" name="Google Shape;105;p23"/>
          <p:cNvPicPr preferRelativeResize="0"/>
          <p:nvPr/>
        </p:nvPicPr>
        <p:blipFill rotWithShape="1">
          <a:blip r:embed="rId2">
            <a:alphaModFix/>
          </a:blip>
          <a:srcRect t="21488" b="19596"/>
          <a:stretch/>
        </p:blipFill>
        <p:spPr>
          <a:xfrm>
            <a:off x="0" y="-114300"/>
            <a:ext cx="9144000" cy="3600450"/>
          </a:xfrm>
          <a:prstGeom prst="rect">
            <a:avLst/>
          </a:prstGeom>
          <a:noFill/>
          <a:ln>
            <a:noFill/>
          </a:ln>
        </p:spPr>
      </p:pic>
      <p:sp>
        <p:nvSpPr>
          <p:cNvPr id="106" name="Google Shape;106;p23"/>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107" name="Google Shape;107;p23"/>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108" name="Google Shape;108;p23"/>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109" name="Google Shape;109;p23"/>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5_Title">
  <p:cSld name="5_Title">
    <p:spTree>
      <p:nvGrpSpPr>
        <p:cNvPr id="1" name="Shape 110"/>
        <p:cNvGrpSpPr/>
        <p:nvPr/>
      </p:nvGrpSpPr>
      <p:grpSpPr>
        <a:xfrm>
          <a:off x="0" y="0"/>
          <a:ext cx="0" cy="0"/>
          <a:chOff x="0" y="0"/>
          <a:chExt cx="0" cy="0"/>
        </a:xfrm>
      </p:grpSpPr>
      <p:pic>
        <p:nvPicPr>
          <p:cNvPr id="111" name="Google Shape;111;p24"/>
          <p:cNvPicPr preferRelativeResize="0"/>
          <p:nvPr/>
        </p:nvPicPr>
        <p:blipFill rotWithShape="1">
          <a:blip r:embed="rId2">
            <a:alphaModFix/>
          </a:blip>
          <a:srcRect t="21535" b="21368"/>
          <a:stretch/>
        </p:blipFill>
        <p:spPr>
          <a:xfrm>
            <a:off x="0" y="1"/>
            <a:ext cx="9144000" cy="3484960"/>
          </a:xfrm>
          <a:prstGeom prst="rect">
            <a:avLst/>
          </a:prstGeom>
          <a:noFill/>
          <a:ln>
            <a:noFill/>
          </a:ln>
        </p:spPr>
      </p:pic>
      <p:sp>
        <p:nvSpPr>
          <p:cNvPr id="112" name="Google Shape;112;p24"/>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113" name="Google Shape;113;p24"/>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114" name="Google Shape;114;p24"/>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115" name="Google Shape;115;p24"/>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7_Title">
  <p:cSld name="7_Title">
    <p:spTree>
      <p:nvGrpSpPr>
        <p:cNvPr id="1" name="Shape 116"/>
        <p:cNvGrpSpPr/>
        <p:nvPr/>
      </p:nvGrpSpPr>
      <p:grpSpPr>
        <a:xfrm>
          <a:off x="0" y="0"/>
          <a:ext cx="0" cy="0"/>
          <a:chOff x="0" y="0"/>
          <a:chExt cx="0" cy="0"/>
        </a:xfrm>
      </p:grpSpPr>
      <p:pic>
        <p:nvPicPr>
          <p:cNvPr id="117" name="Google Shape;117;p25"/>
          <p:cNvPicPr preferRelativeResize="0"/>
          <p:nvPr/>
        </p:nvPicPr>
        <p:blipFill rotWithShape="1">
          <a:blip r:embed="rId2">
            <a:alphaModFix/>
          </a:blip>
          <a:srcRect t="21487" b="21486"/>
          <a:stretch/>
        </p:blipFill>
        <p:spPr>
          <a:xfrm>
            <a:off x="0" y="2311"/>
            <a:ext cx="9144000" cy="3484960"/>
          </a:xfrm>
          <a:prstGeom prst="rect">
            <a:avLst/>
          </a:prstGeom>
          <a:noFill/>
          <a:ln>
            <a:noFill/>
          </a:ln>
        </p:spPr>
      </p:pic>
      <p:sp>
        <p:nvSpPr>
          <p:cNvPr id="118" name="Google Shape;118;p25"/>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119" name="Google Shape;119;p25"/>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120" name="Google Shape;120;p25"/>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121" name="Google Shape;121;p25"/>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10_Title">
  <p:cSld name="10_Title">
    <p:spTree>
      <p:nvGrpSpPr>
        <p:cNvPr id="1" name="Shape 122"/>
        <p:cNvGrpSpPr/>
        <p:nvPr/>
      </p:nvGrpSpPr>
      <p:grpSpPr>
        <a:xfrm>
          <a:off x="0" y="0"/>
          <a:ext cx="0" cy="0"/>
          <a:chOff x="0" y="0"/>
          <a:chExt cx="0" cy="0"/>
        </a:xfrm>
      </p:grpSpPr>
      <p:pic>
        <p:nvPicPr>
          <p:cNvPr id="123" name="Google Shape;123;p26"/>
          <p:cNvPicPr preferRelativeResize="0"/>
          <p:nvPr/>
        </p:nvPicPr>
        <p:blipFill rotWithShape="1">
          <a:blip r:embed="rId2">
            <a:alphaModFix/>
          </a:blip>
          <a:srcRect t="21487" b="21486"/>
          <a:stretch/>
        </p:blipFill>
        <p:spPr>
          <a:xfrm>
            <a:off x="0" y="2311"/>
            <a:ext cx="9144000" cy="3484960"/>
          </a:xfrm>
          <a:prstGeom prst="rect">
            <a:avLst/>
          </a:prstGeom>
          <a:noFill/>
          <a:ln>
            <a:noFill/>
          </a:ln>
        </p:spPr>
      </p:pic>
      <p:sp>
        <p:nvSpPr>
          <p:cNvPr id="124" name="Google Shape;124;p26"/>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125" name="Google Shape;125;p26"/>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126" name="Google Shape;126;p26"/>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127" name="Google Shape;127;p26"/>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28"/>
        <p:cNvGrpSpPr/>
        <p:nvPr/>
      </p:nvGrpSpPr>
      <p:grpSpPr>
        <a:xfrm>
          <a:off x="0" y="0"/>
          <a:ext cx="0" cy="0"/>
          <a:chOff x="0" y="0"/>
          <a:chExt cx="0" cy="0"/>
        </a:xfrm>
      </p:grpSpPr>
      <p:sp>
        <p:nvSpPr>
          <p:cNvPr id="129" name="Google Shape;129;p27"/>
          <p:cNvSpPr txBox="1">
            <a:spLocks noGrp="1"/>
          </p:cNvSpPr>
          <p:nvPr>
            <p:ph type="body" idx="1"/>
          </p:nvPr>
        </p:nvSpPr>
        <p:spPr>
          <a:xfrm>
            <a:off x="310896" y="2857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0" name="Google Shape;130;p27"/>
          <p:cNvSpPr txBox="1">
            <a:spLocks noGrp="1"/>
          </p:cNvSpPr>
          <p:nvPr>
            <p:ph type="body" idx="2"/>
          </p:nvPr>
        </p:nvSpPr>
        <p:spPr>
          <a:xfrm>
            <a:off x="304800" y="628650"/>
            <a:ext cx="7391400"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1" name="Google Shape;131;p27"/>
          <p:cNvSpPr txBox="1">
            <a:spLocks noGrp="1"/>
          </p:cNvSpPr>
          <p:nvPr>
            <p:ph type="body" idx="3"/>
          </p:nvPr>
        </p:nvSpPr>
        <p:spPr>
          <a:xfrm>
            <a:off x="310896" y="9715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2" name="Google Shape;132;p27"/>
          <p:cNvSpPr txBox="1">
            <a:spLocks noGrp="1"/>
          </p:cNvSpPr>
          <p:nvPr>
            <p:ph type="body" idx="4"/>
          </p:nvPr>
        </p:nvSpPr>
        <p:spPr>
          <a:xfrm>
            <a:off x="310896" y="13144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3" name="Google Shape;133;p27"/>
          <p:cNvSpPr txBox="1">
            <a:spLocks noGrp="1"/>
          </p:cNvSpPr>
          <p:nvPr>
            <p:ph type="body" idx="5"/>
          </p:nvPr>
        </p:nvSpPr>
        <p:spPr>
          <a:xfrm>
            <a:off x="310896" y="16573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4" name="Google Shape;134;p27"/>
          <p:cNvSpPr txBox="1">
            <a:spLocks noGrp="1"/>
          </p:cNvSpPr>
          <p:nvPr>
            <p:ph type="body" idx="6"/>
          </p:nvPr>
        </p:nvSpPr>
        <p:spPr>
          <a:xfrm>
            <a:off x="310896" y="20002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5" name="Google Shape;135;p27"/>
          <p:cNvSpPr txBox="1">
            <a:spLocks noGrp="1"/>
          </p:cNvSpPr>
          <p:nvPr>
            <p:ph type="body" idx="7"/>
          </p:nvPr>
        </p:nvSpPr>
        <p:spPr>
          <a:xfrm>
            <a:off x="310896" y="23431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6" name="Google Shape;136;p27"/>
          <p:cNvSpPr txBox="1">
            <a:spLocks noGrp="1"/>
          </p:cNvSpPr>
          <p:nvPr>
            <p:ph type="body" idx="8"/>
          </p:nvPr>
        </p:nvSpPr>
        <p:spPr>
          <a:xfrm>
            <a:off x="310896" y="26860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7" name="Google Shape;137;p27"/>
          <p:cNvSpPr txBox="1">
            <a:spLocks noGrp="1"/>
          </p:cNvSpPr>
          <p:nvPr>
            <p:ph type="body" idx="9"/>
          </p:nvPr>
        </p:nvSpPr>
        <p:spPr>
          <a:xfrm>
            <a:off x="310896" y="30289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8" name="Google Shape;138;p27"/>
          <p:cNvSpPr txBox="1">
            <a:spLocks noGrp="1"/>
          </p:cNvSpPr>
          <p:nvPr>
            <p:ph type="body" idx="13"/>
          </p:nvPr>
        </p:nvSpPr>
        <p:spPr>
          <a:xfrm>
            <a:off x="310896" y="33718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9" name="Google Shape;139;p27"/>
          <p:cNvSpPr txBox="1">
            <a:spLocks noGrp="1"/>
          </p:cNvSpPr>
          <p:nvPr>
            <p:ph type="body" idx="14"/>
          </p:nvPr>
        </p:nvSpPr>
        <p:spPr>
          <a:xfrm>
            <a:off x="310896" y="37147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0" name="Google Shape;140;p27"/>
          <p:cNvSpPr txBox="1">
            <a:spLocks noGrp="1"/>
          </p:cNvSpPr>
          <p:nvPr>
            <p:ph type="body" idx="15"/>
          </p:nvPr>
        </p:nvSpPr>
        <p:spPr>
          <a:xfrm>
            <a:off x="310896" y="40576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1" name="Google Shape;141;p27"/>
          <p:cNvSpPr txBox="1">
            <a:spLocks noGrp="1"/>
          </p:cNvSpPr>
          <p:nvPr>
            <p:ph type="body" idx="16"/>
          </p:nvPr>
        </p:nvSpPr>
        <p:spPr>
          <a:xfrm>
            <a:off x="7696200" y="2857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2" name="Google Shape;142;p27"/>
          <p:cNvSpPr txBox="1">
            <a:spLocks noGrp="1"/>
          </p:cNvSpPr>
          <p:nvPr>
            <p:ph type="body" idx="17"/>
          </p:nvPr>
        </p:nvSpPr>
        <p:spPr>
          <a:xfrm>
            <a:off x="7696200" y="6286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3" name="Google Shape;143;p27"/>
          <p:cNvSpPr txBox="1">
            <a:spLocks noGrp="1"/>
          </p:cNvSpPr>
          <p:nvPr>
            <p:ph type="body" idx="18"/>
          </p:nvPr>
        </p:nvSpPr>
        <p:spPr>
          <a:xfrm>
            <a:off x="7696200" y="9715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4" name="Google Shape;144;p27"/>
          <p:cNvSpPr txBox="1">
            <a:spLocks noGrp="1"/>
          </p:cNvSpPr>
          <p:nvPr>
            <p:ph type="body" idx="19"/>
          </p:nvPr>
        </p:nvSpPr>
        <p:spPr>
          <a:xfrm>
            <a:off x="7696200" y="13144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5" name="Google Shape;145;p27"/>
          <p:cNvSpPr txBox="1">
            <a:spLocks noGrp="1"/>
          </p:cNvSpPr>
          <p:nvPr>
            <p:ph type="body" idx="20"/>
          </p:nvPr>
        </p:nvSpPr>
        <p:spPr>
          <a:xfrm>
            <a:off x="7696200" y="16573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6" name="Google Shape;146;p27"/>
          <p:cNvSpPr txBox="1">
            <a:spLocks noGrp="1"/>
          </p:cNvSpPr>
          <p:nvPr>
            <p:ph type="body" idx="21"/>
          </p:nvPr>
        </p:nvSpPr>
        <p:spPr>
          <a:xfrm>
            <a:off x="7696200" y="20002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7" name="Google Shape;147;p27"/>
          <p:cNvSpPr txBox="1">
            <a:spLocks noGrp="1"/>
          </p:cNvSpPr>
          <p:nvPr>
            <p:ph type="body" idx="22"/>
          </p:nvPr>
        </p:nvSpPr>
        <p:spPr>
          <a:xfrm>
            <a:off x="7696200" y="23431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8" name="Google Shape;148;p27"/>
          <p:cNvSpPr txBox="1">
            <a:spLocks noGrp="1"/>
          </p:cNvSpPr>
          <p:nvPr>
            <p:ph type="body" idx="23"/>
          </p:nvPr>
        </p:nvSpPr>
        <p:spPr>
          <a:xfrm>
            <a:off x="7696200" y="26860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9" name="Google Shape;149;p27"/>
          <p:cNvSpPr txBox="1">
            <a:spLocks noGrp="1"/>
          </p:cNvSpPr>
          <p:nvPr>
            <p:ph type="body" idx="24"/>
          </p:nvPr>
        </p:nvSpPr>
        <p:spPr>
          <a:xfrm>
            <a:off x="7696200" y="30289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0" name="Google Shape;150;p27"/>
          <p:cNvSpPr txBox="1">
            <a:spLocks noGrp="1"/>
          </p:cNvSpPr>
          <p:nvPr>
            <p:ph type="body" idx="25"/>
          </p:nvPr>
        </p:nvSpPr>
        <p:spPr>
          <a:xfrm>
            <a:off x="7696200" y="33718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1" name="Google Shape;151;p27"/>
          <p:cNvSpPr txBox="1">
            <a:spLocks noGrp="1"/>
          </p:cNvSpPr>
          <p:nvPr>
            <p:ph type="body" idx="26"/>
          </p:nvPr>
        </p:nvSpPr>
        <p:spPr>
          <a:xfrm>
            <a:off x="7696200" y="37147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2" name="Google Shape;152;p27"/>
          <p:cNvSpPr txBox="1">
            <a:spLocks noGrp="1"/>
          </p:cNvSpPr>
          <p:nvPr>
            <p:ph type="body" idx="27"/>
          </p:nvPr>
        </p:nvSpPr>
        <p:spPr>
          <a:xfrm>
            <a:off x="7696200" y="40576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3" name="Google Shape;153;p27"/>
          <p:cNvSpPr txBox="1">
            <a:spLocks noGrp="1"/>
          </p:cNvSpPr>
          <p:nvPr>
            <p:ph type="body" idx="28"/>
          </p:nvPr>
        </p:nvSpPr>
        <p:spPr>
          <a:xfrm>
            <a:off x="310896" y="44005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4" name="Google Shape;154;p27"/>
          <p:cNvSpPr txBox="1">
            <a:spLocks noGrp="1"/>
          </p:cNvSpPr>
          <p:nvPr>
            <p:ph type="body" idx="29"/>
          </p:nvPr>
        </p:nvSpPr>
        <p:spPr>
          <a:xfrm>
            <a:off x="7696200" y="44005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5"/>
        <p:cNvGrpSpPr/>
        <p:nvPr/>
      </p:nvGrpSpPr>
      <p:grpSpPr>
        <a:xfrm>
          <a:off x="0" y="0"/>
          <a:ext cx="0" cy="0"/>
          <a:chOff x="0" y="0"/>
          <a:chExt cx="0" cy="0"/>
        </a:xfrm>
      </p:grpSpPr>
      <p:sp>
        <p:nvSpPr>
          <p:cNvPr id="156" name="Google Shape;156;p28"/>
          <p:cNvSpPr txBox="1">
            <a:spLocks noGrp="1"/>
          </p:cNvSpPr>
          <p:nvPr>
            <p:ph type="body" idx="1"/>
          </p:nvPr>
        </p:nvSpPr>
        <p:spPr>
          <a:xfrm>
            <a:off x="304800" y="3257550"/>
            <a:ext cx="8077200" cy="1485900"/>
          </a:xfrm>
          <a:prstGeom prst="rect">
            <a:avLst/>
          </a:prstGeom>
          <a:noFill/>
          <a:ln>
            <a:noFill/>
          </a:ln>
        </p:spPr>
        <p:txBody>
          <a:bodyPr spcFirstLastPara="1" wrap="square" lIns="68575" tIns="34275" rIns="68575" bIns="34275" anchor="t" anchorCtr="0">
            <a:noAutofit/>
          </a:bodyPr>
          <a:lstStyle>
            <a:lvl1pPr marL="457200" lvl="0" indent="-228600" algn="l">
              <a:spcBef>
                <a:spcPts val="300"/>
              </a:spcBef>
              <a:spcAft>
                <a:spcPts val="0"/>
              </a:spcAft>
              <a:buSzPts val="1100"/>
              <a:buNone/>
              <a:defRPr/>
            </a:lvl1pPr>
            <a:lvl2pPr marL="914400" lvl="1" indent="-228600" algn="l">
              <a:spcBef>
                <a:spcPts val="2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7" name="Google Shape;157;p28"/>
          <p:cNvSpPr>
            <a:spLocks noGrp="1"/>
          </p:cNvSpPr>
          <p:nvPr>
            <p:ph type="pic" idx="2"/>
          </p:nvPr>
        </p:nvSpPr>
        <p:spPr>
          <a:xfrm>
            <a:off x="304800" y="628650"/>
            <a:ext cx="8077200" cy="2400300"/>
          </a:xfrm>
          <a:prstGeom prst="rect">
            <a:avLst/>
          </a:prstGeom>
          <a:noFill/>
          <a:ln>
            <a:noFill/>
          </a:ln>
        </p:spPr>
      </p:sp>
      <p:sp>
        <p:nvSpPr>
          <p:cNvPr id="158" name="Google Shape;158;p28"/>
          <p:cNvSpPr txBox="1">
            <a:spLocks noGrp="1"/>
          </p:cNvSpPr>
          <p:nvPr>
            <p:ph type="body" idx="3"/>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lvl1pPr marL="457200" lvl="0" indent="-228600" algn="l">
              <a:spcBef>
                <a:spcPts val="0"/>
              </a:spcBef>
              <a:spcAft>
                <a:spcPts val="0"/>
              </a:spcAft>
              <a:buSzPts val="1100"/>
              <a:buNone/>
              <a:defRPr sz="1100" b="1" i="0" cap="none">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Custom Layout Chart">
  <p:cSld name="1_Custom Layout Chart">
    <p:spTree>
      <p:nvGrpSpPr>
        <p:cNvPr id="1" name="Shape 159"/>
        <p:cNvGrpSpPr/>
        <p:nvPr/>
      </p:nvGrpSpPr>
      <p:grpSpPr>
        <a:xfrm>
          <a:off x="0" y="0"/>
          <a:ext cx="0" cy="0"/>
          <a:chOff x="0" y="0"/>
          <a:chExt cx="0" cy="0"/>
        </a:xfrm>
      </p:grpSpPr>
      <p:sp>
        <p:nvSpPr>
          <p:cNvPr id="160" name="Google Shape;160;p29"/>
          <p:cNvSpPr>
            <a:spLocks noGrp="1"/>
          </p:cNvSpPr>
          <p:nvPr>
            <p:ph type="chart" idx="2"/>
          </p:nvPr>
        </p:nvSpPr>
        <p:spPr>
          <a:xfrm>
            <a:off x="685800" y="400050"/>
            <a:ext cx="7620000" cy="4286250"/>
          </a:xfrm>
          <a:prstGeom prst="rect">
            <a:avLst/>
          </a:prstGeom>
          <a:noFill/>
          <a:ln>
            <a:noFill/>
          </a:ln>
        </p:spPr>
        <p:txBody>
          <a:bodyPr spcFirstLastPara="1" wrap="square" lIns="68575" tIns="34275" rIns="68575" bIns="34275" anchor="t" anchorCtr="0">
            <a:noAutofit/>
          </a:bodyPr>
          <a:lstStyle>
            <a:lvl1pPr marR="0" lvl="0" algn="l" rtl="0">
              <a:spcBef>
                <a:spcPts val="30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200"/>
              </a:spcBef>
              <a:spcAft>
                <a:spcPts val="0"/>
              </a:spcAft>
              <a:buSzPts val="1100"/>
              <a:buNone/>
              <a:defRPr sz="1100" b="0" i="0" u="none" strike="noStrike" cap="none">
                <a:solidFill>
                  <a:srgbClr val="000000"/>
                </a:solidFill>
                <a:latin typeface="Calibri"/>
                <a:ea typeface="Calibri"/>
                <a:cs typeface="Calibri"/>
                <a:sym typeface="Calibri"/>
              </a:defRPr>
            </a:lvl2pPr>
            <a:lvl3pPr marR="0" lvl="2" algn="l" rtl="0">
              <a:spcBef>
                <a:spcPts val="200"/>
              </a:spcBef>
              <a:spcAft>
                <a:spcPts val="0"/>
              </a:spcAft>
              <a:buSzPts val="1100"/>
              <a:buNone/>
              <a:defRPr sz="1100" b="0" i="0" u="none" strike="noStrike" cap="none">
                <a:solidFill>
                  <a:srgbClr val="000000"/>
                </a:solidFill>
                <a:latin typeface="Calibri"/>
                <a:ea typeface="Calibri"/>
                <a:cs typeface="Calibri"/>
                <a:sym typeface="Calibri"/>
              </a:defRPr>
            </a:lvl3pPr>
            <a:lvl4pPr marR="0" lvl="3" algn="l" rtl="0">
              <a:spcBef>
                <a:spcPts val="200"/>
              </a:spcBef>
              <a:spcAft>
                <a:spcPts val="0"/>
              </a:spcAft>
              <a:buSzPts val="1100"/>
              <a:buNone/>
              <a:defRPr sz="800" b="0" i="0" u="none" strike="noStrike" cap="none">
                <a:solidFill>
                  <a:srgbClr val="000000"/>
                </a:solidFill>
                <a:latin typeface="Calibri"/>
                <a:ea typeface="Calibri"/>
                <a:cs typeface="Calibri"/>
                <a:sym typeface="Calibri"/>
              </a:defRPr>
            </a:lvl4pPr>
            <a:lvl5pPr marR="0" lvl="4" algn="l" rtl="0">
              <a:spcBef>
                <a:spcPts val="200"/>
              </a:spcBef>
              <a:spcAft>
                <a:spcPts val="0"/>
              </a:spcAft>
              <a:buSzPts val="1100"/>
              <a:buNone/>
              <a:defRPr sz="800" b="0" i="0" u="none" strike="noStrike" cap="none">
                <a:solidFill>
                  <a:srgbClr val="000000"/>
                </a:solidFill>
                <a:latin typeface="Calibri"/>
                <a:ea typeface="Calibri"/>
                <a:cs typeface="Calibri"/>
                <a:sym typeface="Calibri"/>
              </a:defRPr>
            </a:lvl5pPr>
            <a:lvl6pPr marR="0" lvl="5"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Divider 1">
  <p:cSld name="Section Divider 1">
    <p:spTree>
      <p:nvGrpSpPr>
        <p:cNvPr id="1" name="Shape 161"/>
        <p:cNvGrpSpPr/>
        <p:nvPr/>
      </p:nvGrpSpPr>
      <p:grpSpPr>
        <a:xfrm>
          <a:off x="0" y="0"/>
          <a:ext cx="0" cy="0"/>
          <a:chOff x="0" y="0"/>
          <a:chExt cx="0" cy="0"/>
        </a:xfrm>
      </p:grpSpPr>
      <p:sp>
        <p:nvSpPr>
          <p:cNvPr id="162" name="Google Shape;162;p30"/>
          <p:cNvSpPr/>
          <p:nvPr/>
        </p:nvSpPr>
        <p:spPr>
          <a:xfrm>
            <a:off x="0" y="0"/>
            <a:ext cx="9144000" cy="5143500"/>
          </a:xfrm>
          <a:prstGeom prst="rect">
            <a:avLst/>
          </a:prstGeom>
          <a:solidFill>
            <a:srgbClr val="D05F1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63" name="Google Shape;163;p30" descr="MasonMRev.png"/>
          <p:cNvPicPr preferRelativeResize="0"/>
          <p:nvPr/>
        </p:nvPicPr>
        <p:blipFill rotWithShape="1">
          <a:blip r:embed="rId2">
            <a:alphaModFix amt="41000"/>
          </a:blip>
          <a:srcRect l="19559" t="20022" r="-496" b="5925"/>
          <a:stretch/>
        </p:blipFill>
        <p:spPr>
          <a:xfrm>
            <a:off x="0" y="0"/>
            <a:ext cx="9994900" cy="5143500"/>
          </a:xfrm>
          <a:prstGeom prst="rect">
            <a:avLst/>
          </a:prstGeom>
          <a:noFill/>
          <a:ln>
            <a:noFill/>
          </a:ln>
        </p:spPr>
      </p:pic>
      <p:sp>
        <p:nvSpPr>
          <p:cNvPr id="164" name="Google Shape;164;p30"/>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1_Section Divider 1">
  <p:cSld name="1_Section Divider 1">
    <p:spTree>
      <p:nvGrpSpPr>
        <p:cNvPr id="1" name="Shape 165"/>
        <p:cNvGrpSpPr/>
        <p:nvPr/>
      </p:nvGrpSpPr>
      <p:grpSpPr>
        <a:xfrm>
          <a:off x="0" y="0"/>
          <a:ext cx="0" cy="0"/>
          <a:chOff x="0" y="0"/>
          <a:chExt cx="0" cy="0"/>
        </a:xfrm>
      </p:grpSpPr>
      <p:sp>
        <p:nvSpPr>
          <p:cNvPr id="166" name="Google Shape;166;p31"/>
          <p:cNvSpPr/>
          <p:nvPr/>
        </p:nvSpPr>
        <p:spPr>
          <a:xfrm>
            <a:off x="0" y="0"/>
            <a:ext cx="9144000" cy="5143500"/>
          </a:xfrm>
          <a:prstGeom prst="rect">
            <a:avLst/>
          </a:prstGeom>
          <a:solidFill>
            <a:srgbClr val="1A661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67" name="Google Shape;167;p31" descr="MasonMRev.png"/>
          <p:cNvPicPr preferRelativeResize="0"/>
          <p:nvPr/>
        </p:nvPicPr>
        <p:blipFill rotWithShape="1">
          <a:blip r:embed="rId2">
            <a:alphaModFix amt="41000"/>
          </a:blip>
          <a:srcRect l="19559" t="20022" r="-496" b="5925"/>
          <a:stretch/>
        </p:blipFill>
        <p:spPr>
          <a:xfrm>
            <a:off x="0" y="0"/>
            <a:ext cx="9994900" cy="5143500"/>
          </a:xfrm>
          <a:prstGeom prst="rect">
            <a:avLst/>
          </a:prstGeom>
          <a:noFill/>
          <a:ln>
            <a:noFill/>
          </a:ln>
        </p:spPr>
      </p:pic>
      <p:sp>
        <p:nvSpPr>
          <p:cNvPr id="168" name="Google Shape;168;p31"/>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2_Section Divider 1">
  <p:cSld name="2_Section Divider 1">
    <p:spTree>
      <p:nvGrpSpPr>
        <p:cNvPr id="1" name="Shape 169"/>
        <p:cNvGrpSpPr/>
        <p:nvPr/>
      </p:nvGrpSpPr>
      <p:grpSpPr>
        <a:xfrm>
          <a:off x="0" y="0"/>
          <a:ext cx="0" cy="0"/>
          <a:chOff x="0" y="0"/>
          <a:chExt cx="0" cy="0"/>
        </a:xfrm>
      </p:grpSpPr>
      <p:sp>
        <p:nvSpPr>
          <p:cNvPr id="170" name="Google Shape;170;p32"/>
          <p:cNvSpPr/>
          <p:nvPr/>
        </p:nvSpPr>
        <p:spPr>
          <a:xfrm>
            <a:off x="0" y="0"/>
            <a:ext cx="9144000" cy="5143500"/>
          </a:xfrm>
          <a:prstGeom prst="rect">
            <a:avLst/>
          </a:prstGeom>
          <a:solidFill>
            <a:srgbClr val="DFBD1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71" name="Google Shape;171;p32" descr="MasonMRev.png"/>
          <p:cNvPicPr preferRelativeResize="0"/>
          <p:nvPr/>
        </p:nvPicPr>
        <p:blipFill rotWithShape="1">
          <a:blip r:embed="rId2">
            <a:alphaModFix amt="41000"/>
          </a:blip>
          <a:srcRect l="19559" t="20022" r="-496" b="5925"/>
          <a:stretch/>
        </p:blipFill>
        <p:spPr>
          <a:xfrm>
            <a:off x="0" y="0"/>
            <a:ext cx="9994900" cy="5143500"/>
          </a:xfrm>
          <a:prstGeom prst="rect">
            <a:avLst/>
          </a:prstGeom>
          <a:noFill/>
          <a:ln>
            <a:noFill/>
          </a:ln>
        </p:spPr>
      </p:pic>
      <p:sp>
        <p:nvSpPr>
          <p:cNvPr id="172" name="Google Shape;172;p32"/>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rgbClr val="7F7F7F"/>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3_Section Divider 1">
  <p:cSld name="3_Section Divider 1">
    <p:spTree>
      <p:nvGrpSpPr>
        <p:cNvPr id="1" name="Shape 173"/>
        <p:cNvGrpSpPr/>
        <p:nvPr/>
      </p:nvGrpSpPr>
      <p:grpSpPr>
        <a:xfrm>
          <a:off x="0" y="0"/>
          <a:ext cx="0" cy="0"/>
          <a:chOff x="0" y="0"/>
          <a:chExt cx="0" cy="0"/>
        </a:xfrm>
      </p:grpSpPr>
      <p:sp>
        <p:nvSpPr>
          <p:cNvPr id="174" name="Google Shape;174;p33"/>
          <p:cNvSpPr/>
          <p:nvPr/>
        </p:nvSpPr>
        <p:spPr>
          <a:xfrm>
            <a:off x="0" y="0"/>
            <a:ext cx="9144000" cy="5143500"/>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75" name="Google Shape;175;p33" descr="MasonMRev.png"/>
          <p:cNvPicPr preferRelativeResize="0"/>
          <p:nvPr/>
        </p:nvPicPr>
        <p:blipFill rotWithShape="1">
          <a:blip r:embed="rId2">
            <a:alphaModFix amt="41000"/>
          </a:blip>
          <a:srcRect l="19559" t="20022" r="-496" b="5925"/>
          <a:stretch/>
        </p:blipFill>
        <p:spPr>
          <a:xfrm>
            <a:off x="0" y="0"/>
            <a:ext cx="9994900" cy="5143500"/>
          </a:xfrm>
          <a:prstGeom prst="rect">
            <a:avLst/>
          </a:prstGeom>
          <a:noFill/>
          <a:ln>
            <a:noFill/>
          </a:ln>
        </p:spPr>
      </p:pic>
      <p:sp>
        <p:nvSpPr>
          <p:cNvPr id="176" name="Google Shape;176;p33"/>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p:spTree>
      <p:nvGrpSpPr>
        <p:cNvPr id="1" name="Shape 177"/>
        <p:cNvGrpSpPr/>
        <p:nvPr/>
      </p:nvGrpSpPr>
      <p:grpSpPr>
        <a:xfrm>
          <a:off x="0" y="0"/>
          <a:ext cx="0" cy="0"/>
          <a:chOff x="0" y="0"/>
          <a:chExt cx="0" cy="0"/>
        </a:xfrm>
      </p:grpSpPr>
      <p:sp>
        <p:nvSpPr>
          <p:cNvPr id="178" name="Google Shape;178;p34"/>
          <p:cNvSpPr/>
          <p:nvPr/>
        </p:nvSpPr>
        <p:spPr>
          <a:xfrm>
            <a:off x="0" y="0"/>
            <a:ext cx="9144000"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79" name="Google Shape;179;p34" descr="Johnson-Center_Architecural_Detail.png"/>
          <p:cNvPicPr preferRelativeResize="0"/>
          <p:nvPr/>
        </p:nvPicPr>
        <p:blipFill rotWithShape="1">
          <a:blip r:embed="rId2">
            <a:alphaModFix/>
          </a:blip>
          <a:srcRect/>
          <a:stretch/>
        </p:blipFill>
        <p:spPr>
          <a:xfrm>
            <a:off x="268288" y="0"/>
            <a:ext cx="8875712" cy="5143500"/>
          </a:xfrm>
          <a:prstGeom prst="rect">
            <a:avLst/>
          </a:prstGeom>
          <a:solidFill>
            <a:schemeClr val="accent5"/>
          </a:solidFill>
          <a:ln>
            <a:noFill/>
          </a:ln>
        </p:spPr>
      </p:pic>
      <p:sp>
        <p:nvSpPr>
          <p:cNvPr id="180" name="Google Shape;180;p34"/>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Divider 3">
  <p:cSld name="Section Divider 3">
    <p:spTree>
      <p:nvGrpSpPr>
        <p:cNvPr id="1" name="Shape 181"/>
        <p:cNvGrpSpPr/>
        <p:nvPr/>
      </p:nvGrpSpPr>
      <p:grpSpPr>
        <a:xfrm>
          <a:off x="0" y="0"/>
          <a:ext cx="0" cy="0"/>
          <a:chOff x="0" y="0"/>
          <a:chExt cx="0" cy="0"/>
        </a:xfrm>
      </p:grpSpPr>
      <p:sp>
        <p:nvSpPr>
          <p:cNvPr id="182" name="Google Shape;182;p35"/>
          <p:cNvSpPr/>
          <p:nvPr/>
        </p:nvSpPr>
        <p:spPr>
          <a:xfrm>
            <a:off x="0" y="0"/>
            <a:ext cx="9144000" cy="5167313"/>
          </a:xfrm>
          <a:prstGeom prst="rect">
            <a:avLst/>
          </a:prstGeom>
          <a:solidFill>
            <a:srgbClr val="DFBD1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83" name="Google Shape;183;p35" descr="Bull Run_Architecural_Details.png"/>
          <p:cNvPicPr preferRelativeResize="0"/>
          <p:nvPr/>
        </p:nvPicPr>
        <p:blipFill rotWithShape="1">
          <a:blip r:embed="rId2">
            <a:alphaModFix/>
          </a:blip>
          <a:srcRect/>
          <a:stretch/>
        </p:blipFill>
        <p:spPr>
          <a:xfrm>
            <a:off x="0" y="-12700"/>
            <a:ext cx="7086600" cy="5201867"/>
          </a:xfrm>
          <a:prstGeom prst="rect">
            <a:avLst/>
          </a:prstGeom>
          <a:noFill/>
          <a:ln>
            <a:noFill/>
          </a:ln>
        </p:spPr>
      </p:pic>
      <p:sp>
        <p:nvSpPr>
          <p:cNvPr id="184" name="Google Shape;184;p35"/>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Divider 4">
  <p:cSld name="Section Divider 4">
    <p:spTree>
      <p:nvGrpSpPr>
        <p:cNvPr id="1" name="Shape 185"/>
        <p:cNvGrpSpPr/>
        <p:nvPr/>
      </p:nvGrpSpPr>
      <p:grpSpPr>
        <a:xfrm>
          <a:off x="0" y="0"/>
          <a:ext cx="0" cy="0"/>
          <a:chOff x="0" y="0"/>
          <a:chExt cx="0" cy="0"/>
        </a:xfrm>
      </p:grpSpPr>
      <p:sp>
        <p:nvSpPr>
          <p:cNvPr id="186" name="Google Shape;186;p36"/>
          <p:cNvSpPr/>
          <p:nvPr/>
        </p:nvSpPr>
        <p:spPr>
          <a:xfrm>
            <a:off x="0" y="0"/>
            <a:ext cx="9144000" cy="5167313"/>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87" name="Google Shape;187;p36" descr="Founder's Hall_Architecural Details.png"/>
          <p:cNvPicPr preferRelativeResize="0"/>
          <p:nvPr/>
        </p:nvPicPr>
        <p:blipFill rotWithShape="1">
          <a:blip r:embed="rId2">
            <a:alphaModFix/>
          </a:blip>
          <a:srcRect r="39063"/>
          <a:stretch/>
        </p:blipFill>
        <p:spPr>
          <a:xfrm>
            <a:off x="3733800" y="0"/>
            <a:ext cx="5410200" cy="5167809"/>
          </a:xfrm>
          <a:prstGeom prst="rect">
            <a:avLst/>
          </a:prstGeom>
          <a:noFill/>
          <a:ln>
            <a:noFill/>
          </a:ln>
        </p:spPr>
      </p:pic>
      <p:sp>
        <p:nvSpPr>
          <p:cNvPr id="188" name="Google Shape;188;p36"/>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8839200" y="0"/>
            <a:ext cx="3048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2" name="Google Shape;52;p13"/>
          <p:cNvSpPr txBox="1">
            <a:spLocks noGrp="1"/>
          </p:cNvSpPr>
          <p:nvPr>
            <p:ph type="body" idx="1"/>
          </p:nvPr>
        </p:nvSpPr>
        <p:spPr>
          <a:xfrm>
            <a:off x="381000" y="285750"/>
            <a:ext cx="8001000" cy="440055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300"/>
              </a:spcBef>
              <a:spcAft>
                <a:spcPts val="0"/>
              </a:spcAft>
              <a:buSzPts val="1100"/>
              <a:buNone/>
              <a:defRPr sz="1400" b="0" i="0" u="none" strike="noStrike" cap="none">
                <a:solidFill>
                  <a:schemeClr val="dk1"/>
                </a:solidFill>
                <a:latin typeface="Calibri"/>
                <a:ea typeface="Calibri"/>
                <a:cs typeface="Calibri"/>
                <a:sym typeface="Calibri"/>
              </a:defRPr>
            </a:lvl1pPr>
            <a:lvl2pPr marL="914400" marR="0" lvl="1" indent="-228600" algn="l" rtl="0">
              <a:spcBef>
                <a:spcPts val="200"/>
              </a:spcBef>
              <a:spcAft>
                <a:spcPts val="0"/>
              </a:spcAft>
              <a:buSzPts val="1100"/>
              <a:buNone/>
              <a:defRPr sz="1100" b="0" i="0" u="none" strike="noStrike" cap="none">
                <a:solidFill>
                  <a:srgbClr val="000000"/>
                </a:solidFill>
                <a:latin typeface="Calibri"/>
                <a:ea typeface="Calibri"/>
                <a:cs typeface="Calibri"/>
                <a:sym typeface="Calibri"/>
              </a:defRPr>
            </a:lvl2pPr>
            <a:lvl3pPr marL="1371600" marR="0" lvl="2" indent="-228600" algn="l" rtl="0">
              <a:spcBef>
                <a:spcPts val="200"/>
              </a:spcBef>
              <a:spcAft>
                <a:spcPts val="0"/>
              </a:spcAft>
              <a:buSzPts val="1100"/>
              <a:buNone/>
              <a:defRPr sz="1100" b="0" i="0" u="none" strike="noStrike" cap="none">
                <a:solidFill>
                  <a:srgbClr val="000000"/>
                </a:solidFill>
                <a:latin typeface="Calibri"/>
                <a:ea typeface="Calibri"/>
                <a:cs typeface="Calibri"/>
                <a:sym typeface="Calibri"/>
              </a:defRPr>
            </a:lvl3pPr>
            <a:lvl4pPr marL="1828800" marR="0" lvl="3" indent="-228600" algn="l" rtl="0">
              <a:spcBef>
                <a:spcPts val="200"/>
              </a:spcBef>
              <a:spcAft>
                <a:spcPts val="0"/>
              </a:spcAft>
              <a:buSzPts val="1100"/>
              <a:buNone/>
              <a:defRPr sz="800" b="0" i="0" u="none" strike="noStrike" cap="none">
                <a:solidFill>
                  <a:srgbClr val="000000"/>
                </a:solidFill>
                <a:latin typeface="Calibri"/>
                <a:ea typeface="Calibri"/>
                <a:cs typeface="Calibri"/>
                <a:sym typeface="Calibri"/>
              </a:defRPr>
            </a:lvl4pPr>
            <a:lvl5pPr marL="2286000" marR="0" lvl="4" indent="-228600" algn="l" rtl="0">
              <a:spcBef>
                <a:spcPts val="200"/>
              </a:spcBef>
              <a:spcAft>
                <a:spcPts val="0"/>
              </a:spcAft>
              <a:buSzPts val="1100"/>
              <a:buNone/>
              <a:defRPr sz="800" b="0" i="0" u="none" strike="noStrike" cap="none">
                <a:solidFill>
                  <a:srgbClr val="000000"/>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9pPr>
          </a:lstStyle>
          <a:p>
            <a:endParaRPr/>
          </a:p>
        </p:txBody>
      </p:sp>
      <p:sp>
        <p:nvSpPr>
          <p:cNvPr id="53" name="Google Shape;53;p13"/>
          <p:cNvSpPr/>
          <p:nvPr/>
        </p:nvSpPr>
        <p:spPr>
          <a:xfrm>
            <a:off x="0" y="0"/>
            <a:ext cx="76200"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4" name="Google Shape;54;p13"/>
          <p:cNvSpPr txBox="1"/>
          <p:nvPr/>
        </p:nvSpPr>
        <p:spPr>
          <a:xfrm>
            <a:off x="4648200" y="4857750"/>
            <a:ext cx="3733800" cy="228600"/>
          </a:xfrm>
          <a:prstGeom prst="rect">
            <a:avLst/>
          </a:prstGeom>
          <a:noFill/>
          <a:ln>
            <a:noFill/>
          </a:ln>
        </p:spPr>
        <p:txBody>
          <a:bodyPr spcFirstLastPara="1" wrap="square" lIns="68575" tIns="34275" rIns="0" bIns="34275" anchor="t" anchorCtr="0">
            <a:noAutofit/>
          </a:bodyPr>
          <a:lstStyle/>
          <a:p>
            <a:pPr marL="0" marR="0" lvl="0" indent="0" algn="r" rtl="0">
              <a:spcBef>
                <a:spcPts val="0"/>
              </a:spcBef>
              <a:spcAft>
                <a:spcPts val="0"/>
              </a:spcAft>
              <a:buNone/>
            </a:pPr>
            <a:r>
              <a:rPr lang="en" sz="700" b="0" i="0" u="none" strike="noStrike" cap="none">
                <a:solidFill>
                  <a:srgbClr val="000000"/>
                </a:solidFill>
                <a:latin typeface="Calibri"/>
                <a:ea typeface="Calibri"/>
                <a:cs typeface="Calibri"/>
                <a:sym typeface="Calibri"/>
              </a:rPr>
              <a:t>GEORGE MASON UNIVERSITY</a:t>
            </a:r>
            <a:endParaRPr sz="1100"/>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jcusworth1/GMU-DAEN690-FoodTraceability/tree/main/data_generation"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hyperlink" Target="https://ajph.aphapublications.org/doi/full/10.2105/9780875532943ch13" TargetMode="External"/><Relationship Id="rId3" Type="http://schemas.openxmlformats.org/officeDocument/2006/relationships/hyperlink" Target="https://www.fda.gov/food/outbreaks-foodborne-illness/investigations-foodborne-illness-outbreaks" TargetMode="External"/><Relationship Id="rId7" Type="http://schemas.openxmlformats.org/officeDocument/2006/relationships/hyperlink" Target="https://www.vdh.virginia.gov/environmental-health/food-safety-in-virginia/foodborne-diseases-and-outbreaks/foodborne-outbreaks/"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www.azdhs.gov/documents/preparedness/epidemiology-disease-control/disease-investigation-resources/communicable-disease-report-form.pdf" TargetMode="External"/><Relationship Id="rId5" Type="http://schemas.openxmlformats.org/officeDocument/2006/relationships/hyperlink" Target="https://www.cdc.gov/foodsafety/outbreaks/index.html" TargetMode="External"/><Relationship Id="rId10" Type="http://schemas.openxmlformats.org/officeDocument/2006/relationships/hyperlink" Target="https://ieeexplore.ieee.org/document/10015961" TargetMode="External"/><Relationship Id="rId4" Type="http://schemas.openxmlformats.org/officeDocument/2006/relationships/hyperlink" Target="https://www.fda.gov/food/recalls-outbreaks-emergencies/outbreaks-foodborne-illness" TargetMode="External"/><Relationship Id="rId9" Type="http://schemas.openxmlformats.org/officeDocument/2006/relationships/hyperlink" Target="https://ieeexplore.ieee.org/document/9546382"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8"/>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endParaRPr/>
          </a:p>
        </p:txBody>
      </p:sp>
      <p:sp>
        <p:nvSpPr>
          <p:cNvPr id="345" name="Google Shape;345;p58"/>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346" name="Google Shape;346;p5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6"/>
          <p:cNvSpPr txBox="1">
            <a:spLocks noGrp="1"/>
          </p:cNvSpPr>
          <p:nvPr>
            <p:ph type="body" idx="1"/>
          </p:nvPr>
        </p:nvSpPr>
        <p:spPr>
          <a:xfrm>
            <a:off x="304800" y="800100"/>
            <a:ext cx="3886200" cy="3771900"/>
          </a:xfrm>
          <a:prstGeom prst="rect">
            <a:avLst/>
          </a:prstGeom>
          <a:noFill/>
          <a:ln>
            <a:noFill/>
          </a:ln>
        </p:spPr>
        <p:txBody>
          <a:bodyPr spcFirstLastPara="1" wrap="square" lIns="68575" tIns="34275" rIns="68575" bIns="34275" anchor="t" anchorCtr="0">
            <a:noAutofit/>
          </a:bodyPr>
          <a:lstStyle/>
          <a:p>
            <a:pPr marL="254000" lvl="0" indent="-330200" algn="l" rtl="0">
              <a:spcBef>
                <a:spcPts val="0"/>
              </a:spcBef>
              <a:spcAft>
                <a:spcPts val="0"/>
              </a:spcAft>
              <a:buClr>
                <a:srgbClr val="252525"/>
              </a:buClr>
              <a:buSzPts val="1200"/>
              <a:buChar char="•"/>
            </a:pPr>
            <a:r>
              <a:rPr lang="en" sz="1200">
                <a:solidFill>
                  <a:srgbClr val="252525"/>
                </a:solidFill>
              </a:rPr>
              <a:t>Food traceability is a critical aspect of modern food production and distribution systems, aiming to ensure transparency, safety, and quality throughout the entire supply chain.</a:t>
            </a:r>
            <a:endParaRPr sz="1200">
              <a:solidFill>
                <a:srgbClr val="252525"/>
              </a:solidFill>
            </a:endParaRPr>
          </a:p>
          <a:p>
            <a:pPr marL="254000" lvl="0" indent="-330200" algn="l" rtl="0">
              <a:lnSpc>
                <a:spcPct val="115000"/>
              </a:lnSpc>
              <a:spcBef>
                <a:spcPts val="0"/>
              </a:spcBef>
              <a:spcAft>
                <a:spcPts val="0"/>
              </a:spcAft>
              <a:buSzPts val="1200"/>
              <a:buFont typeface="Calibri"/>
              <a:buChar char="•"/>
            </a:pPr>
            <a:r>
              <a:rPr lang="en" sz="1200">
                <a:solidFill>
                  <a:srgbClr val="252525"/>
                </a:solidFill>
              </a:rPr>
              <a:t>The problem of food traceability revolves around the accurate and efficient tracking of food products from their origin which means farm or manufacturer through various intermediary stages (i.e. processing, distribution, packaging) until they reach the end consumer.</a:t>
            </a:r>
            <a:endParaRPr sz="1200">
              <a:solidFill>
                <a:srgbClr val="252525"/>
              </a:solidFill>
            </a:endParaRPr>
          </a:p>
          <a:p>
            <a:pPr marL="254000" lvl="0" indent="-330200" algn="l" rtl="0">
              <a:lnSpc>
                <a:spcPct val="115000"/>
              </a:lnSpc>
              <a:spcBef>
                <a:spcPts val="0"/>
              </a:spcBef>
              <a:spcAft>
                <a:spcPts val="0"/>
              </a:spcAft>
              <a:buSzPts val="1200"/>
              <a:buFont typeface="Calibri"/>
              <a:buChar char="•"/>
            </a:pPr>
            <a:r>
              <a:rPr lang="en" sz="1200">
                <a:solidFill>
                  <a:srgbClr val="252525"/>
                </a:solidFill>
              </a:rPr>
              <a:t>This problem statement seeks to address the overarching issues within food traceability analysis, including the limitations of existing systems, technological barriers, regulatory compliance, and the impact of traceability on various stakeholders.</a:t>
            </a:r>
            <a:endParaRPr sz="1200">
              <a:solidFill>
                <a:srgbClr val="252525"/>
              </a:solidFill>
            </a:endParaRPr>
          </a:p>
          <a:p>
            <a:pPr marL="254000" lvl="0" indent="0" algn="l" rtl="0">
              <a:spcBef>
                <a:spcPts val="1500"/>
              </a:spcBef>
              <a:spcAft>
                <a:spcPts val="0"/>
              </a:spcAft>
              <a:buNone/>
            </a:pPr>
            <a:endParaRPr/>
          </a:p>
          <a:p>
            <a:pPr marL="254000" lvl="0" indent="-190500" algn="l" rtl="0">
              <a:spcBef>
                <a:spcPts val="200"/>
              </a:spcBef>
              <a:spcAft>
                <a:spcPts val="0"/>
              </a:spcAft>
              <a:buClr>
                <a:schemeClr val="dk1"/>
              </a:buClr>
              <a:buSzPts val="1100"/>
              <a:buFont typeface="Arial"/>
              <a:buNone/>
            </a:pPr>
            <a:endParaRPr/>
          </a:p>
        </p:txBody>
      </p:sp>
      <p:sp>
        <p:nvSpPr>
          <p:cNvPr id="267" name="Google Shape;267;p46"/>
          <p:cNvSpPr txBox="1">
            <a:spLocks noGrp="1"/>
          </p:cNvSpPr>
          <p:nvPr>
            <p:ph type="body" idx="3"/>
          </p:nvPr>
        </p:nvSpPr>
        <p:spPr>
          <a:xfrm>
            <a:off x="304800" y="285750"/>
            <a:ext cx="8077200" cy="15270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PROBLEM STATEMENT</a:t>
            </a:r>
            <a:endParaRPr/>
          </a:p>
        </p:txBody>
      </p:sp>
      <p:sp>
        <p:nvSpPr>
          <p:cNvPr id="268" name="Google Shape;268;p46"/>
          <p:cNvSpPr txBox="1"/>
          <p:nvPr/>
        </p:nvSpPr>
        <p:spPr>
          <a:xfrm>
            <a:off x="4914900" y="2571750"/>
            <a:ext cx="2743200" cy="238500"/>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p:txBody>
      </p:sp>
      <p:pic>
        <p:nvPicPr>
          <p:cNvPr id="269" name="Google Shape;269;p46"/>
          <p:cNvPicPr preferRelativeResize="0"/>
          <p:nvPr/>
        </p:nvPicPr>
        <p:blipFill>
          <a:blip r:embed="rId3">
            <a:alphaModFix/>
          </a:blip>
          <a:stretch>
            <a:fillRect/>
          </a:stretch>
        </p:blipFill>
        <p:spPr>
          <a:xfrm>
            <a:off x="4368449" y="1161400"/>
            <a:ext cx="3703375" cy="2820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7"/>
          <p:cNvSpPr txBox="1">
            <a:spLocks noGrp="1"/>
          </p:cNvSpPr>
          <p:nvPr>
            <p:ph type="body" idx="1"/>
          </p:nvPr>
        </p:nvSpPr>
        <p:spPr>
          <a:xfrm>
            <a:off x="304800" y="800100"/>
            <a:ext cx="3981600" cy="3771900"/>
          </a:xfrm>
          <a:prstGeom prst="rect">
            <a:avLst/>
          </a:prstGeom>
        </p:spPr>
        <p:txBody>
          <a:bodyPr spcFirstLastPara="1" wrap="square" lIns="68575" tIns="34275" rIns="68575" bIns="34275" anchor="t" anchorCtr="0">
            <a:noAutofit/>
          </a:bodyPr>
          <a:lstStyle/>
          <a:p>
            <a:pPr marL="0" lvl="0" indent="0" algn="l" rtl="0">
              <a:spcBef>
                <a:spcPts val="200"/>
              </a:spcBef>
              <a:spcAft>
                <a:spcPts val="0"/>
              </a:spcAft>
              <a:buNone/>
            </a:pPr>
            <a:r>
              <a:rPr lang="en"/>
              <a:t>F</a:t>
            </a:r>
            <a:r>
              <a:rPr lang="en" sz="1200"/>
              <a:t>oodborne disease contamination occurs when hazardous pathogens such as bacteria, viruses, or parasites infect food, causing illness when consumed. Undercooked meat, unpasteurized dairy, and contaminated fruit are common contributors. </a:t>
            </a:r>
            <a:endParaRPr sz="1200"/>
          </a:p>
          <a:p>
            <a:pPr marL="0" lvl="0" indent="0" algn="l" rtl="0">
              <a:spcBef>
                <a:spcPts val="200"/>
              </a:spcBef>
              <a:spcAft>
                <a:spcPts val="0"/>
              </a:spcAft>
              <a:buNone/>
            </a:pPr>
            <a:endParaRPr sz="1200"/>
          </a:p>
          <a:p>
            <a:pPr marL="0" lvl="0" indent="0" algn="l" rtl="0">
              <a:spcBef>
                <a:spcPts val="200"/>
              </a:spcBef>
              <a:spcAft>
                <a:spcPts val="0"/>
              </a:spcAft>
              <a:buNone/>
            </a:pPr>
            <a:r>
              <a:rPr lang="en" sz="1200"/>
              <a:t>There are two different types of contamination we accounted for: root contamination and cross-contamination. </a:t>
            </a:r>
            <a:endParaRPr sz="1200"/>
          </a:p>
          <a:p>
            <a:pPr marL="457200" lvl="0" indent="-304800" algn="l" rtl="0">
              <a:spcBef>
                <a:spcPts val="200"/>
              </a:spcBef>
              <a:spcAft>
                <a:spcPts val="0"/>
              </a:spcAft>
              <a:buSzPts val="1200"/>
              <a:buChar char="●"/>
            </a:pPr>
            <a:r>
              <a:rPr lang="en" sz="1200"/>
              <a:t>At root contamination, a food item can become infected on its own and so become the root node for additional contamination at a facility.</a:t>
            </a:r>
            <a:endParaRPr sz="1200"/>
          </a:p>
          <a:p>
            <a:pPr marL="457200" lvl="0" indent="-304800" algn="l" rtl="0">
              <a:spcBef>
                <a:spcPts val="0"/>
              </a:spcBef>
              <a:spcAft>
                <a:spcPts val="0"/>
              </a:spcAft>
              <a:buSzPts val="1200"/>
              <a:buChar char="●"/>
            </a:pPr>
            <a:r>
              <a:rPr lang="en" sz="1200"/>
              <a:t>Cross-contamination happens when a contaminated food item comes into contact with other items, spreading the contamination.</a:t>
            </a:r>
            <a:endParaRPr sz="1200"/>
          </a:p>
          <a:p>
            <a:pPr marL="0" lvl="0" indent="0" algn="l" rtl="0">
              <a:spcBef>
                <a:spcPts val="200"/>
              </a:spcBef>
              <a:spcAft>
                <a:spcPts val="0"/>
              </a:spcAft>
              <a:buNone/>
            </a:pPr>
            <a:r>
              <a:rPr lang="en" sz="1200"/>
              <a:t>To avoid such contamination and accompanying health hazards, proper food handling, cooking, and cleanliness are required.</a:t>
            </a:r>
            <a:endParaRPr sz="1200"/>
          </a:p>
          <a:p>
            <a:pPr marL="0" lvl="0" indent="0" algn="l" rtl="0">
              <a:spcBef>
                <a:spcPts val="200"/>
              </a:spcBef>
              <a:spcAft>
                <a:spcPts val="0"/>
              </a:spcAft>
              <a:buNone/>
            </a:pPr>
            <a:endParaRPr/>
          </a:p>
          <a:p>
            <a:pPr marL="0" lvl="0" indent="0" algn="l" rtl="0">
              <a:spcBef>
                <a:spcPts val="200"/>
              </a:spcBef>
              <a:spcAft>
                <a:spcPts val="0"/>
              </a:spcAft>
              <a:buNone/>
            </a:pPr>
            <a:endParaRPr/>
          </a:p>
          <a:p>
            <a:pPr marL="0" lvl="0" indent="0" algn="l" rtl="0">
              <a:spcBef>
                <a:spcPts val="200"/>
              </a:spcBef>
              <a:spcAft>
                <a:spcPts val="0"/>
              </a:spcAft>
              <a:buNone/>
            </a:pPr>
            <a:endParaRPr/>
          </a:p>
          <a:p>
            <a:pPr marL="0" lvl="0" indent="0" algn="l" rtl="0">
              <a:spcBef>
                <a:spcPts val="200"/>
              </a:spcBef>
              <a:spcAft>
                <a:spcPts val="0"/>
              </a:spcAft>
              <a:buNone/>
            </a:pPr>
            <a:endParaRPr/>
          </a:p>
        </p:txBody>
      </p:sp>
      <p:sp>
        <p:nvSpPr>
          <p:cNvPr id="275" name="Google Shape;275;p47"/>
          <p:cNvSpPr txBox="1">
            <a:spLocks noGrp="1"/>
          </p:cNvSpPr>
          <p:nvPr>
            <p:ph type="body" idx="3"/>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Foodborne Diseases Contamination</a:t>
            </a:r>
            <a:endParaRPr/>
          </a:p>
        </p:txBody>
      </p:sp>
      <p:pic>
        <p:nvPicPr>
          <p:cNvPr id="276" name="Google Shape;276;p47"/>
          <p:cNvPicPr preferRelativeResize="0"/>
          <p:nvPr/>
        </p:nvPicPr>
        <p:blipFill>
          <a:blip r:embed="rId3">
            <a:alphaModFix/>
          </a:blip>
          <a:stretch>
            <a:fillRect/>
          </a:stretch>
        </p:blipFill>
        <p:spPr>
          <a:xfrm>
            <a:off x="4494100" y="757225"/>
            <a:ext cx="3470026" cy="2560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8"/>
          <p:cNvSpPr txBox="1">
            <a:spLocks noGrp="1"/>
          </p:cNvSpPr>
          <p:nvPr>
            <p:ph type="body" idx="1"/>
          </p:nvPr>
        </p:nvSpPr>
        <p:spPr>
          <a:xfrm>
            <a:off x="304800" y="800100"/>
            <a:ext cx="3886200" cy="3771900"/>
          </a:xfrm>
          <a:prstGeom prst="rect">
            <a:avLst/>
          </a:prstGeom>
        </p:spPr>
        <p:txBody>
          <a:bodyPr spcFirstLastPara="1" wrap="square" lIns="68575" tIns="34275" rIns="68575" bIns="34275" anchor="t" anchorCtr="0">
            <a:noAutofit/>
          </a:bodyPr>
          <a:lstStyle/>
          <a:p>
            <a:pPr marL="457200" lvl="0" indent="-304800" algn="l" rtl="0">
              <a:lnSpc>
                <a:spcPct val="115000"/>
              </a:lnSpc>
              <a:spcBef>
                <a:spcPts val="0"/>
              </a:spcBef>
              <a:spcAft>
                <a:spcPts val="0"/>
              </a:spcAft>
              <a:buClr>
                <a:srgbClr val="252525"/>
              </a:buClr>
              <a:buSzPts val="1200"/>
              <a:buFont typeface="Arial"/>
              <a:buChar char="●"/>
            </a:pPr>
            <a:r>
              <a:rPr lang="en" sz="1200">
                <a:solidFill>
                  <a:srgbClr val="252525"/>
                </a:solidFill>
                <a:latin typeface="Arial"/>
                <a:ea typeface="Arial"/>
                <a:cs typeface="Arial"/>
                <a:sym typeface="Arial"/>
              </a:rPr>
              <a:t>A project Vision for food traceability would encompass the overarching goals , objectives, and principles that guide the development and implementation of a  comprehensive food traceability system.</a:t>
            </a:r>
            <a:endParaRPr sz="1200">
              <a:solidFill>
                <a:srgbClr val="252525"/>
              </a:solidFill>
              <a:latin typeface="Arial"/>
              <a:ea typeface="Arial"/>
              <a:cs typeface="Arial"/>
              <a:sym typeface="Arial"/>
            </a:endParaRPr>
          </a:p>
          <a:p>
            <a:pPr marL="457200" lvl="0" indent="-304800" algn="l" rtl="0">
              <a:lnSpc>
                <a:spcPct val="115000"/>
              </a:lnSpc>
              <a:spcBef>
                <a:spcPts val="0"/>
              </a:spcBef>
              <a:spcAft>
                <a:spcPts val="0"/>
              </a:spcAft>
              <a:buClr>
                <a:srgbClr val="252525"/>
              </a:buClr>
              <a:buSzPts val="1200"/>
              <a:buFont typeface="Arial"/>
              <a:buChar char="●"/>
            </a:pPr>
            <a:r>
              <a:rPr lang="en" sz="1200">
                <a:solidFill>
                  <a:srgbClr val="252525"/>
                </a:solidFill>
                <a:latin typeface="Arial"/>
                <a:ea typeface="Arial"/>
                <a:cs typeface="Arial"/>
                <a:sym typeface="Arial"/>
              </a:rPr>
              <a:t>Food traceability is essential for ensuring food safety, quality, and sustainability, as well as for meeting consumer demand for transparency in the food supply chain.</a:t>
            </a:r>
            <a:endParaRPr sz="1200">
              <a:solidFill>
                <a:srgbClr val="252525"/>
              </a:solidFill>
              <a:latin typeface="Arial"/>
              <a:ea typeface="Arial"/>
              <a:cs typeface="Arial"/>
              <a:sym typeface="Arial"/>
            </a:endParaRPr>
          </a:p>
          <a:p>
            <a:pPr marL="457200" lvl="0" indent="-304800" algn="l" rtl="0">
              <a:lnSpc>
                <a:spcPct val="115000"/>
              </a:lnSpc>
              <a:spcBef>
                <a:spcPts val="0"/>
              </a:spcBef>
              <a:spcAft>
                <a:spcPts val="0"/>
              </a:spcAft>
              <a:buClr>
                <a:srgbClr val="252525"/>
              </a:buClr>
              <a:buSzPts val="1200"/>
              <a:buFont typeface="Arial"/>
              <a:buChar char="●"/>
            </a:pPr>
            <a:r>
              <a:rPr lang="en" sz="1200">
                <a:solidFill>
                  <a:srgbClr val="252525"/>
                </a:solidFill>
                <a:latin typeface="Arial"/>
                <a:ea typeface="Arial"/>
                <a:cs typeface="Arial"/>
                <a:sym typeface="Arial"/>
              </a:rPr>
              <a:t>Here's the project vision for food traceability.</a:t>
            </a:r>
            <a:endParaRPr sz="1200">
              <a:solidFill>
                <a:srgbClr val="252525"/>
              </a:solidFill>
              <a:latin typeface="Arial"/>
              <a:ea typeface="Arial"/>
              <a:cs typeface="Arial"/>
              <a:sym typeface="Arial"/>
            </a:endParaRPr>
          </a:p>
          <a:p>
            <a:pPr marL="1371600" lvl="0" indent="0" algn="l" rtl="0">
              <a:spcBef>
                <a:spcPts val="1500"/>
              </a:spcBef>
              <a:spcAft>
                <a:spcPts val="0"/>
              </a:spcAft>
              <a:buNone/>
            </a:pPr>
            <a:endParaRPr/>
          </a:p>
        </p:txBody>
      </p:sp>
      <p:sp>
        <p:nvSpPr>
          <p:cNvPr id="282" name="Google Shape;282;p48"/>
          <p:cNvSpPr txBox="1">
            <a:spLocks noGrp="1"/>
          </p:cNvSpPr>
          <p:nvPr>
            <p:ph type="body" idx="2"/>
          </p:nvPr>
        </p:nvSpPr>
        <p:spPr>
          <a:xfrm>
            <a:off x="4495800" y="800100"/>
            <a:ext cx="3886200" cy="3771900"/>
          </a:xfrm>
          <a:prstGeom prst="rect">
            <a:avLst/>
          </a:prstGeom>
        </p:spPr>
        <p:txBody>
          <a:bodyPr spcFirstLastPara="1" wrap="square" lIns="68575" tIns="34275" rIns="68575" bIns="34275" anchor="t" anchorCtr="0">
            <a:noAutofit/>
          </a:bodyPr>
          <a:lstStyle/>
          <a:p>
            <a:pPr marL="457200" lvl="0" indent="-317500" algn="l" rtl="0">
              <a:spcBef>
                <a:spcPts val="200"/>
              </a:spcBef>
              <a:spcAft>
                <a:spcPts val="0"/>
              </a:spcAft>
              <a:buSzPts val="1400"/>
              <a:buAutoNum type="arabicPeriod"/>
            </a:pPr>
            <a:r>
              <a:rPr lang="en" sz="1400"/>
              <a:t>Ensuring Food safety</a:t>
            </a:r>
            <a:endParaRPr sz="1400"/>
          </a:p>
          <a:p>
            <a:pPr marL="457200" lvl="0" indent="-317500" algn="l" rtl="0">
              <a:spcBef>
                <a:spcPts val="0"/>
              </a:spcBef>
              <a:spcAft>
                <a:spcPts val="0"/>
              </a:spcAft>
              <a:buSzPts val="1400"/>
              <a:buAutoNum type="arabicPeriod"/>
            </a:pPr>
            <a:r>
              <a:rPr lang="en" sz="1400"/>
              <a:t>Enhancing food quality</a:t>
            </a:r>
            <a:endParaRPr sz="1400"/>
          </a:p>
          <a:p>
            <a:pPr marL="457200" lvl="0" indent="-317500" algn="l" rtl="0">
              <a:spcBef>
                <a:spcPts val="0"/>
              </a:spcBef>
              <a:spcAft>
                <a:spcPts val="0"/>
              </a:spcAft>
              <a:buSzPts val="1400"/>
              <a:buAutoNum type="arabicPeriod"/>
            </a:pPr>
            <a:r>
              <a:rPr lang="en" sz="1400"/>
              <a:t>Promoting Sustainability</a:t>
            </a:r>
            <a:endParaRPr sz="1400"/>
          </a:p>
          <a:p>
            <a:pPr marL="457200" lvl="0" indent="-317500" algn="l" rtl="0">
              <a:spcBef>
                <a:spcPts val="0"/>
              </a:spcBef>
              <a:spcAft>
                <a:spcPts val="0"/>
              </a:spcAft>
              <a:buSzPts val="1400"/>
              <a:buAutoNum type="arabicPeriod"/>
            </a:pPr>
            <a:r>
              <a:rPr lang="en" sz="1400"/>
              <a:t>Empowering consumer choice</a:t>
            </a:r>
            <a:endParaRPr sz="1400"/>
          </a:p>
          <a:p>
            <a:pPr marL="457200" lvl="0" indent="-317500" algn="l" rtl="0">
              <a:spcBef>
                <a:spcPts val="0"/>
              </a:spcBef>
              <a:spcAft>
                <a:spcPts val="0"/>
              </a:spcAft>
              <a:buSzPts val="1400"/>
              <a:buAutoNum type="arabicPeriod"/>
            </a:pPr>
            <a:r>
              <a:rPr lang="en" sz="1400"/>
              <a:t>Strengthening Trust and accountability</a:t>
            </a:r>
            <a:endParaRPr sz="1400"/>
          </a:p>
          <a:p>
            <a:pPr marL="457200" lvl="0" indent="-317500" algn="l" rtl="0">
              <a:spcBef>
                <a:spcPts val="0"/>
              </a:spcBef>
              <a:spcAft>
                <a:spcPts val="0"/>
              </a:spcAft>
              <a:buSzPts val="1400"/>
              <a:buAutoNum type="arabicPeriod"/>
            </a:pPr>
            <a:r>
              <a:rPr lang="en" sz="1400"/>
              <a:t>Industry Collaboration</a:t>
            </a:r>
            <a:endParaRPr sz="1400"/>
          </a:p>
          <a:p>
            <a:pPr marL="457200" lvl="0" indent="-317500" algn="l" rtl="0">
              <a:spcBef>
                <a:spcPts val="0"/>
              </a:spcBef>
              <a:spcAft>
                <a:spcPts val="0"/>
              </a:spcAft>
              <a:buSzPts val="1400"/>
              <a:buAutoNum type="arabicPeriod"/>
            </a:pPr>
            <a:r>
              <a:rPr lang="en" sz="1400"/>
              <a:t>Leveraging Technology</a:t>
            </a:r>
            <a:endParaRPr sz="1400"/>
          </a:p>
          <a:p>
            <a:pPr marL="457200" lvl="0" indent="-317500" algn="l" rtl="0">
              <a:spcBef>
                <a:spcPts val="0"/>
              </a:spcBef>
              <a:spcAft>
                <a:spcPts val="0"/>
              </a:spcAft>
              <a:buSzPts val="1400"/>
              <a:buAutoNum type="arabicPeriod"/>
            </a:pPr>
            <a:r>
              <a:rPr lang="en" sz="1400"/>
              <a:t>Regulatory Compliance</a:t>
            </a:r>
            <a:endParaRPr sz="1400"/>
          </a:p>
          <a:p>
            <a:pPr marL="457200" lvl="0" indent="-317500" algn="l" rtl="0">
              <a:spcBef>
                <a:spcPts val="0"/>
              </a:spcBef>
              <a:spcAft>
                <a:spcPts val="0"/>
              </a:spcAft>
              <a:buSzPts val="1400"/>
              <a:buAutoNum type="arabicPeriod"/>
            </a:pPr>
            <a:r>
              <a:rPr lang="en" sz="1400"/>
              <a:t>Global Reach </a:t>
            </a:r>
            <a:endParaRPr sz="1400"/>
          </a:p>
          <a:p>
            <a:pPr marL="457200" lvl="0" indent="-317500" algn="l" rtl="0">
              <a:spcBef>
                <a:spcPts val="0"/>
              </a:spcBef>
              <a:spcAft>
                <a:spcPts val="0"/>
              </a:spcAft>
              <a:buSzPts val="1400"/>
              <a:buAutoNum type="arabicPeriod"/>
            </a:pPr>
            <a:r>
              <a:rPr lang="en" sz="1400"/>
              <a:t>Continuous Improvement</a:t>
            </a:r>
            <a:endParaRPr sz="1400"/>
          </a:p>
          <a:p>
            <a:pPr marL="457200" lvl="0" indent="-317500" algn="l" rtl="0">
              <a:spcBef>
                <a:spcPts val="0"/>
              </a:spcBef>
              <a:spcAft>
                <a:spcPts val="0"/>
              </a:spcAft>
              <a:buSzPts val="1400"/>
              <a:buAutoNum type="arabicPeriod"/>
            </a:pPr>
            <a:r>
              <a:rPr lang="en" sz="1400"/>
              <a:t>Enhance Transparency</a:t>
            </a:r>
            <a:endParaRPr sz="1400"/>
          </a:p>
          <a:p>
            <a:pPr marL="457200" lvl="0" indent="-317500" algn="l" rtl="0">
              <a:spcBef>
                <a:spcPts val="0"/>
              </a:spcBef>
              <a:spcAft>
                <a:spcPts val="0"/>
              </a:spcAft>
              <a:buSzPts val="1400"/>
              <a:buAutoNum type="arabicPeriod"/>
            </a:pPr>
            <a:r>
              <a:rPr lang="en" sz="1400"/>
              <a:t>Promote Sustainability</a:t>
            </a:r>
            <a:endParaRPr sz="1400"/>
          </a:p>
          <a:p>
            <a:pPr marL="457200" lvl="0" indent="-317500" algn="l" rtl="0">
              <a:spcBef>
                <a:spcPts val="0"/>
              </a:spcBef>
              <a:spcAft>
                <a:spcPts val="0"/>
              </a:spcAft>
              <a:buSzPts val="1400"/>
              <a:buAutoNum type="arabicPeriod"/>
            </a:pPr>
            <a:r>
              <a:rPr lang="en" sz="1400"/>
              <a:t>Streamline Supply Chains</a:t>
            </a:r>
            <a:endParaRPr sz="1400"/>
          </a:p>
          <a:p>
            <a:pPr marL="457200" lvl="0" indent="-317500" algn="l" rtl="0">
              <a:spcBef>
                <a:spcPts val="0"/>
              </a:spcBef>
              <a:spcAft>
                <a:spcPts val="0"/>
              </a:spcAft>
              <a:buSzPts val="1400"/>
              <a:buAutoNum type="arabicPeriod"/>
            </a:pPr>
            <a:r>
              <a:rPr lang="en" sz="1400"/>
              <a:t>Enable Compliance</a:t>
            </a:r>
            <a:endParaRPr sz="1400"/>
          </a:p>
          <a:p>
            <a:pPr marL="457200" lvl="0" indent="-317500" algn="l" rtl="0">
              <a:spcBef>
                <a:spcPts val="0"/>
              </a:spcBef>
              <a:spcAft>
                <a:spcPts val="0"/>
              </a:spcAft>
              <a:buSzPts val="1400"/>
              <a:buAutoNum type="arabicPeriod"/>
            </a:pPr>
            <a:r>
              <a:rPr lang="en" sz="1400"/>
              <a:t>Foster Innovation</a:t>
            </a:r>
            <a:endParaRPr sz="1400"/>
          </a:p>
          <a:p>
            <a:pPr marL="457200" lvl="0" indent="-317500" algn="l" rtl="0">
              <a:spcBef>
                <a:spcPts val="0"/>
              </a:spcBef>
              <a:spcAft>
                <a:spcPts val="0"/>
              </a:spcAft>
              <a:buSzPts val="1400"/>
              <a:buAutoNum type="arabicPeriod"/>
            </a:pPr>
            <a:r>
              <a:rPr lang="en" sz="1400"/>
              <a:t>Empower Stakeholders</a:t>
            </a:r>
            <a:endParaRPr sz="1400"/>
          </a:p>
        </p:txBody>
      </p:sp>
      <p:sp>
        <p:nvSpPr>
          <p:cNvPr id="283" name="Google Shape;283;p48"/>
          <p:cNvSpPr txBox="1">
            <a:spLocks noGrp="1"/>
          </p:cNvSpPr>
          <p:nvPr>
            <p:ph type="body" idx="3"/>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PRODUCT VISION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0"/>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FOOD TRACEABILITY RULE</a:t>
            </a:r>
            <a:endParaRPr/>
          </a:p>
        </p:txBody>
      </p:sp>
      <p:sp>
        <p:nvSpPr>
          <p:cNvPr id="295" name="Google Shape;295;p50"/>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296" name="Google Shape;296;p50"/>
          <p:cNvPicPr preferRelativeResize="0"/>
          <p:nvPr/>
        </p:nvPicPr>
        <p:blipFill>
          <a:blip r:embed="rId3">
            <a:alphaModFix/>
          </a:blip>
          <a:stretch>
            <a:fillRect/>
          </a:stretch>
        </p:blipFill>
        <p:spPr>
          <a:xfrm>
            <a:off x="304800" y="800100"/>
            <a:ext cx="7548723" cy="39660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1"/>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SUPPLY CHAIN DECISION GRAPH</a:t>
            </a:r>
            <a:endParaRPr/>
          </a:p>
        </p:txBody>
      </p:sp>
      <p:sp>
        <p:nvSpPr>
          <p:cNvPr id="302" name="Google Shape;302;p51"/>
          <p:cNvSpPr txBox="1">
            <a:spLocks noGrp="1"/>
          </p:cNvSpPr>
          <p:nvPr>
            <p:ph type="body" idx="2"/>
          </p:nvPr>
        </p:nvSpPr>
        <p:spPr>
          <a:xfrm>
            <a:off x="304800" y="800100"/>
            <a:ext cx="3926100" cy="37719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r>
              <a:rPr lang="en"/>
              <a:t>A food item is chosen at random and then transmitted through the supply chain in the Supply Chain Simulation stage. </a:t>
            </a:r>
            <a:endParaRPr/>
          </a:p>
          <a:p>
            <a:pPr marL="0" lvl="0" indent="0" algn="l" rtl="0">
              <a:spcBef>
                <a:spcPts val="300"/>
              </a:spcBef>
              <a:spcAft>
                <a:spcPts val="0"/>
              </a:spcAft>
              <a:buNone/>
            </a:pPr>
            <a:r>
              <a:rPr lang="en"/>
              <a:t>A detailed supply chain flow chart was produced in collaboration with Precise Software Solutions to depict the paths that a food item may follow. </a:t>
            </a:r>
            <a:endParaRPr/>
          </a:p>
          <a:p>
            <a:pPr marL="0" lvl="0" indent="0" algn="l" rtl="0">
              <a:spcBef>
                <a:spcPts val="300"/>
              </a:spcBef>
              <a:spcAft>
                <a:spcPts val="0"/>
              </a:spcAft>
              <a:buNone/>
            </a:pPr>
            <a:endParaRPr/>
          </a:p>
          <a:p>
            <a:pPr marL="0" lvl="0" indent="0" algn="l" rtl="0">
              <a:spcBef>
                <a:spcPts val="300"/>
              </a:spcBef>
              <a:spcAft>
                <a:spcPts val="0"/>
              </a:spcAft>
              <a:buNone/>
            </a:pPr>
            <a:endParaRPr/>
          </a:p>
        </p:txBody>
      </p:sp>
      <p:pic>
        <p:nvPicPr>
          <p:cNvPr id="303" name="Google Shape;303;p51"/>
          <p:cNvPicPr preferRelativeResize="0"/>
          <p:nvPr/>
        </p:nvPicPr>
        <p:blipFill>
          <a:blip r:embed="rId3">
            <a:alphaModFix/>
          </a:blip>
          <a:stretch>
            <a:fillRect/>
          </a:stretch>
        </p:blipFill>
        <p:spPr>
          <a:xfrm>
            <a:off x="4572000" y="800100"/>
            <a:ext cx="3328849" cy="3541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2"/>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POTENTIAL ANALYTICS/ALGORITHMS</a:t>
            </a:r>
            <a:endParaRPr/>
          </a:p>
        </p:txBody>
      </p:sp>
      <p:sp>
        <p:nvSpPr>
          <p:cNvPr id="309" name="Google Shape;309;p52"/>
          <p:cNvSpPr txBox="1">
            <a:spLocks noGrp="1"/>
          </p:cNvSpPr>
          <p:nvPr>
            <p:ph type="body" idx="2"/>
          </p:nvPr>
        </p:nvSpPr>
        <p:spPr>
          <a:xfrm>
            <a:off x="304800" y="800100"/>
            <a:ext cx="8077200" cy="3771900"/>
          </a:xfrm>
          <a:prstGeom prst="rect">
            <a:avLst/>
          </a:prstGeom>
          <a:noFill/>
          <a:ln>
            <a:noFill/>
          </a:ln>
        </p:spPr>
        <p:txBody>
          <a:bodyPr spcFirstLastPara="1" wrap="square" lIns="68575" tIns="34275" rIns="68575" bIns="34275" anchor="t" anchorCtr="0">
            <a:noAutofit/>
          </a:bodyPr>
          <a:lstStyle/>
          <a:p>
            <a:pPr marL="254000" lvl="0" indent="-254000" algn="l" rtl="0">
              <a:spcBef>
                <a:spcPts val="0"/>
              </a:spcBef>
              <a:spcAft>
                <a:spcPts val="0"/>
              </a:spcAft>
              <a:buNone/>
            </a:pPr>
            <a:r>
              <a:rPr lang="en"/>
              <a:t>Analytic/Algorithm Name:Data Analysis,Data Engineering,Data Visualisation,Data Modeling.</a:t>
            </a:r>
            <a:endParaRPr b="1"/>
          </a:p>
          <a:p>
            <a:pPr marL="254000" lvl="0" indent="-254000" algn="l" rtl="0">
              <a:spcBef>
                <a:spcPts val="300"/>
              </a:spcBef>
              <a:spcAft>
                <a:spcPts val="0"/>
              </a:spcAft>
              <a:buNone/>
            </a:pPr>
            <a:r>
              <a:rPr lang="en"/>
              <a:t>Programming &amp; Scripting Languages: Python (Faker,random Packages).</a:t>
            </a:r>
            <a:endParaRPr/>
          </a:p>
          <a:p>
            <a:pPr marL="254000" lvl="0" indent="-254000" algn="l" rtl="0">
              <a:spcBef>
                <a:spcPts val="300"/>
              </a:spcBef>
              <a:spcAft>
                <a:spcPts val="0"/>
              </a:spcAft>
              <a:buNone/>
            </a:pPr>
            <a:r>
              <a:rPr lang="en"/>
              <a:t>Visualization:Neo4j Desktop.</a:t>
            </a:r>
            <a:endParaRPr/>
          </a:p>
          <a:p>
            <a:pPr marL="254000" lvl="0" indent="-254000" algn="l" rtl="0">
              <a:spcBef>
                <a:spcPts val="300"/>
              </a:spcBef>
              <a:spcAft>
                <a:spcPts val="0"/>
              </a:spcAft>
              <a:buNone/>
            </a:pPr>
            <a:r>
              <a:rPr lang="en"/>
              <a:t>Machine Learning Models: Logistic Regression, XG Boost</a:t>
            </a:r>
            <a:endParaRPr/>
          </a:p>
          <a:p>
            <a:pPr marL="254000" lvl="0" indent="-254000" algn="l" rtl="0">
              <a:spcBef>
                <a:spcPts val="300"/>
              </a:spcBef>
              <a:spcAft>
                <a:spcPts val="0"/>
              </a:spcAft>
              <a:buNone/>
            </a:pPr>
            <a:r>
              <a:rPr lang="en"/>
              <a:t>Node Embedding algorithms: Node2Vec , HashGNN.</a:t>
            </a:r>
            <a:endParaRPr sz="1100">
              <a:solidFill>
                <a:srgbClr val="000000"/>
              </a:solidFill>
            </a:endParaRPr>
          </a:p>
          <a:p>
            <a:pPr marL="254000" lvl="0" indent="-254000" algn="l" rtl="0">
              <a:spcBef>
                <a:spcPts val="300"/>
              </a:spcBef>
              <a:spcAft>
                <a:spcPts val="0"/>
              </a:spcAft>
              <a:buNone/>
            </a:pPr>
            <a:endParaRPr sz="1100">
              <a:solidFill>
                <a:srgbClr val="000000"/>
              </a:solidFill>
            </a:endParaRPr>
          </a:p>
          <a:p>
            <a:pPr marL="254000" lvl="0" indent="-254000" algn="l" rtl="0">
              <a:spcBef>
                <a:spcPts val="300"/>
              </a:spcBef>
              <a:spcAft>
                <a:spcPts val="0"/>
              </a:spcAft>
              <a:buNone/>
            </a:pPr>
            <a:r>
              <a:rPr lang="en"/>
              <a:t>Computer Resources Required: large CPU; GPU; cloud resources; laptop; etc.</a:t>
            </a:r>
            <a:endParaRPr/>
          </a:p>
          <a:p>
            <a:pPr marL="254000" lvl="0" indent="-254000" algn="l" rtl="0">
              <a:spcBef>
                <a:spcPts val="300"/>
              </a:spcBef>
              <a:spcAft>
                <a:spcPts val="0"/>
              </a:spcAft>
              <a:buNone/>
            </a:pPr>
            <a:endParaRPr/>
          </a:p>
          <a:p>
            <a:pPr marL="254000" lvl="0" indent="-254000" algn="l" rtl="0">
              <a:spcBef>
                <a:spcPts val="300"/>
              </a:spcBef>
              <a:spcAft>
                <a:spcPts val="0"/>
              </a:spcAft>
              <a:buNone/>
            </a:pPr>
            <a:endParaRPr/>
          </a:p>
          <a:p>
            <a:pPr marL="254000" lvl="0" indent="-254000" algn="l" rtl="0">
              <a:spcBef>
                <a:spcPts val="30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4"/>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SOLUTION SPACE</a:t>
            </a:r>
            <a:endParaRPr/>
          </a:p>
        </p:txBody>
      </p:sp>
      <p:sp>
        <p:nvSpPr>
          <p:cNvPr id="321" name="Google Shape;321;p54"/>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The solution space encompasses addressing two primary challenges. Initially, it involves generating simulated supply chain data due to the absence of actual real-world supply chain data.Exploring various data population techniques to generate realistic data points that mimic real-world supply chain scenarios.Utilizing pre-existing data generators to create additional data from the limited available real-world data. Gaining insights from sample real-world data to understand input data characteristics.</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Approaches to Data Generation:</a:t>
            </a:r>
            <a:endParaRPr sz="1200">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Python Workflow with 'Faker' and 'Random' Packages</a:t>
            </a:r>
            <a:endParaRPr sz="1200">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User-Friendly Interface with 'Dash' Library</a:t>
            </a:r>
            <a:endParaRPr sz="1200">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Python API with Customizable Features</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 Implementing a terminal application that accepts user input for the number of business entities and food items to simulate.Offered multiple approaches to data generation, providing flexibility and customization.Ensured data completeness, uniqueness, and conformity to industry standards.Facilitated ease of data generation through user-friendly interfaces.Enabled future use of the Python API for similar projects.</a:t>
            </a:r>
            <a:endParaRPr sz="1200">
              <a:latin typeface="Times New Roman"/>
              <a:ea typeface="Times New Roman"/>
              <a:cs typeface="Times New Roman"/>
              <a:sym typeface="Times New Roman"/>
            </a:endParaRPr>
          </a:p>
          <a:p>
            <a:pPr marL="0" lvl="0" indent="0" algn="l" rtl="0">
              <a:spcBef>
                <a:spcPts val="3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5"/>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PROJECT OBJECTIVES</a:t>
            </a:r>
            <a:endParaRPr/>
          </a:p>
        </p:txBody>
      </p:sp>
      <p:sp>
        <p:nvSpPr>
          <p:cNvPr id="327" name="Google Shape;327;p55"/>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323850" lvl="0" indent="-171450" algn="l" rtl="0">
              <a:lnSpc>
                <a:spcPct val="115000"/>
              </a:lnSpc>
              <a:spcBef>
                <a:spcPts val="400"/>
              </a:spcBef>
              <a:spcAft>
                <a:spcPts val="0"/>
              </a:spcAft>
              <a:buClr>
                <a:schemeClr val="dk1"/>
              </a:buClr>
              <a:buSzPts val="1200"/>
              <a:buFont typeface="Arial" panose="020B0604020202020204" pitchFamily="34" charset="0"/>
              <a:buChar char="•"/>
            </a:pPr>
            <a:r>
              <a:rPr lang="en" sz="1200" dirty="0">
                <a:latin typeface="Times New Roman"/>
                <a:ea typeface="Times New Roman"/>
                <a:cs typeface="Times New Roman"/>
                <a:sym typeface="Times New Roman"/>
              </a:rPr>
              <a:t>To identify where in the supply chain the contaminants are likely to occur. </a:t>
            </a:r>
            <a:endParaRPr sz="1200" dirty="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dirty="0">
                <a:latin typeface="Times New Roman"/>
                <a:ea typeface="Times New Roman"/>
                <a:cs typeface="Times New Roman"/>
                <a:sym typeface="Times New Roman"/>
              </a:rPr>
              <a:t>To forecast potential model outcomes using node embedding methods and without them.</a:t>
            </a:r>
            <a:endParaRPr sz="1200" dirty="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dirty="0">
                <a:latin typeface="Times New Roman"/>
                <a:ea typeface="Times New Roman"/>
                <a:cs typeface="Times New Roman"/>
                <a:sym typeface="Times New Roman"/>
              </a:rPr>
              <a:t>To utilize the application of ML models to forecast the business value of a foodborne outbreak at particular supply chain nodes. </a:t>
            </a:r>
            <a:endParaRPr sz="1200" dirty="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dirty="0">
                <a:latin typeface="Times New Roman"/>
                <a:ea typeface="Times New Roman"/>
                <a:cs typeface="Times New Roman"/>
                <a:sym typeface="Times New Roman"/>
              </a:rPr>
              <a:t>To build a database of graphs to help with traceback and trace forward diagrams. The team should be able to learn about graph database technology </a:t>
            </a:r>
            <a:endParaRPr sz="1200" dirty="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dirty="0">
                <a:latin typeface="Times New Roman"/>
                <a:ea typeface="Times New Roman"/>
                <a:cs typeface="Times New Roman"/>
                <a:sym typeface="Times New Roman"/>
              </a:rPr>
              <a:t> To create an interactive, visual diagram that represents the full supply chain for certain products and food items utilizing graph database technology. </a:t>
            </a:r>
            <a:endParaRPr sz="1200" dirty="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dirty="0">
                <a:latin typeface="Times New Roman"/>
                <a:ea typeface="Times New Roman"/>
                <a:cs typeface="Times New Roman"/>
                <a:sym typeface="Times New Roman"/>
              </a:rPr>
              <a:t>The entire solution entails storing the supply chain data in a graph database like Neo4j, using this data to create and put into use machine learning models that accurately forecast polluted nodes in a supply chain, and then integrating all of these components.</a:t>
            </a:r>
            <a:endParaRPr sz="1200" dirty="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 sz="1200" b="1" dirty="0">
                <a:latin typeface="Times New Roman"/>
                <a:ea typeface="Times New Roman"/>
                <a:cs typeface="Times New Roman"/>
                <a:sym typeface="Times New Roman"/>
              </a:rPr>
              <a:t>Being able to trackback to the origin(s) of the outbreak.</a:t>
            </a:r>
            <a:endParaRPr sz="1200" b="1" dirty="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 sz="1200" b="1" dirty="0">
                <a:latin typeface="Times New Roman"/>
                <a:ea typeface="Times New Roman"/>
                <a:cs typeface="Times New Roman"/>
                <a:sym typeface="Times New Roman"/>
              </a:rPr>
              <a:t>Being able to predict the missing edges given an incomplete network.</a:t>
            </a:r>
            <a:endParaRPr sz="1200" b="1" dirty="0">
              <a:latin typeface="Times New Roman"/>
              <a:ea typeface="Times New Roman"/>
              <a:cs typeface="Times New Roman"/>
              <a:sym typeface="Times New Roman"/>
            </a:endParaRPr>
          </a:p>
          <a:p>
            <a:pPr marL="0" lvl="0" indent="0" algn="l" rtl="0">
              <a:spcBef>
                <a:spcPts val="300"/>
              </a:spcBef>
              <a:spcAft>
                <a:spcPts val="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9"/>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DATA CONTEXT</a:t>
            </a:r>
            <a:endParaRPr/>
          </a:p>
        </p:txBody>
      </p:sp>
      <p:sp>
        <p:nvSpPr>
          <p:cNvPr id="352" name="Google Shape;352;p59"/>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l" rtl="0">
              <a:lnSpc>
                <a:spcPct val="200000"/>
              </a:lnSpc>
              <a:spcBef>
                <a:spcPts val="0"/>
              </a:spcBef>
              <a:spcAft>
                <a:spcPts val="0"/>
              </a:spcAft>
              <a:buNone/>
            </a:pPr>
            <a:r>
              <a:rPr lang="en" sz="1200" dirty="0">
                <a:solidFill>
                  <a:srgbClr val="000000"/>
                </a:solidFill>
                <a:latin typeface="Times New Roman"/>
                <a:ea typeface="Times New Roman"/>
                <a:cs typeface="Times New Roman"/>
                <a:sym typeface="Times New Roman"/>
              </a:rPr>
              <a:t>In response to how challenging and time-consuming it is to identify the source of food contamination in convoluted supply chains, the FDA has developed a food traceability rule. Beyond what is already required by law, this rule requires businesses and organizations working in the food industry to keep documents pertaining to food traceability. A variety of enterprises, including businesses, farms, retail food establishments, and restaurants, are subject to this obligation.</a:t>
            </a:r>
          </a:p>
          <a:p>
            <a:pPr marL="0" lvl="0" indent="0" algn="l" rtl="0">
              <a:lnSpc>
                <a:spcPct val="200000"/>
              </a:lnSpc>
              <a:spcBef>
                <a:spcPts val="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spcBef>
                <a:spcPts val="30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1"/>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FIELD DESCRIPTION</a:t>
            </a:r>
            <a:endParaRPr/>
          </a:p>
        </p:txBody>
      </p:sp>
      <p:sp>
        <p:nvSpPr>
          <p:cNvPr id="364" name="Google Shape;364;p61"/>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l" rtl="0">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The Food Traceability Rule requires those who produce, process, pack, or hold foods listed on the Food Traceability List (FTL) to keep track of and give their supply chain partners specific data (known as key data elements, or KDEs) for a number of critical tracking events (CTEs) in the food's supply chain. Every significant tracking event in the </a:t>
            </a:r>
            <a:r>
              <a:rPr lang="en" sz="1200" b="1">
                <a:solidFill>
                  <a:srgbClr val="000000"/>
                </a:solidFill>
                <a:latin typeface="Times New Roman"/>
                <a:ea typeface="Times New Roman"/>
                <a:cs typeface="Times New Roman"/>
                <a:sym typeface="Times New Roman"/>
              </a:rPr>
              <a:t>supply chain, including harvesting, cooling, first packing, first land-based receiver, shipping, receipt, and transformation.</a:t>
            </a:r>
            <a:r>
              <a:rPr lang="en" sz="1200">
                <a:solidFill>
                  <a:srgbClr val="000000"/>
                </a:solidFill>
                <a:latin typeface="Times New Roman"/>
                <a:ea typeface="Times New Roman"/>
                <a:cs typeface="Times New Roman"/>
                <a:sym typeface="Times New Roman"/>
              </a:rPr>
              <a:t> This framework provides the FDA with all the information required to set up food traceability and serves as the cornerstone for successful and efficient food tracing across the supply chain.</a:t>
            </a: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300"/>
              </a:spcBef>
              <a:spcAft>
                <a:spcPts val="0"/>
              </a:spcAft>
              <a:buNone/>
            </a:pPr>
            <a:endParaRPr/>
          </a:p>
        </p:txBody>
      </p:sp>
      <p:pic>
        <p:nvPicPr>
          <p:cNvPr id="365" name="Google Shape;365;p61"/>
          <p:cNvPicPr preferRelativeResize="0"/>
          <p:nvPr/>
        </p:nvPicPr>
        <p:blipFill>
          <a:blip r:embed="rId3">
            <a:alphaModFix/>
          </a:blip>
          <a:stretch>
            <a:fillRect/>
          </a:stretch>
        </p:blipFill>
        <p:spPr>
          <a:xfrm>
            <a:off x="38000" y="3037375"/>
            <a:ext cx="8610800" cy="1357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8"/>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TEAM MEMBERS</a:t>
            </a:r>
            <a:endParaRPr/>
          </a:p>
          <a:p>
            <a:pPr marL="0" lvl="0" indent="0" algn="l" rtl="0">
              <a:spcBef>
                <a:spcPts val="0"/>
              </a:spcBef>
              <a:spcAft>
                <a:spcPts val="0"/>
              </a:spcAft>
              <a:buNone/>
            </a:pPr>
            <a:endParaRPr/>
          </a:p>
        </p:txBody>
      </p:sp>
      <p:sp>
        <p:nvSpPr>
          <p:cNvPr id="200" name="Google Shape;200;p38"/>
          <p:cNvSpPr txBox="1"/>
          <p:nvPr/>
        </p:nvSpPr>
        <p:spPr>
          <a:xfrm>
            <a:off x="2954750" y="1122925"/>
            <a:ext cx="1674600" cy="15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01" name="Google Shape;201;p38"/>
          <p:cNvPicPr preferRelativeResize="0"/>
          <p:nvPr/>
        </p:nvPicPr>
        <p:blipFill>
          <a:blip r:embed="rId3">
            <a:alphaModFix/>
          </a:blip>
          <a:stretch>
            <a:fillRect/>
          </a:stretch>
        </p:blipFill>
        <p:spPr>
          <a:xfrm>
            <a:off x="4353950" y="1169025"/>
            <a:ext cx="1370275" cy="1645274"/>
          </a:xfrm>
          <a:prstGeom prst="rect">
            <a:avLst/>
          </a:prstGeom>
          <a:noFill/>
          <a:ln w="38100" cap="flat" cmpd="sng">
            <a:solidFill>
              <a:schemeClr val="lt1"/>
            </a:solidFill>
            <a:prstDash val="solid"/>
            <a:round/>
            <a:headEnd type="none" w="sm" len="sm"/>
            <a:tailEnd type="none" w="sm" len="sm"/>
          </a:ln>
          <a:effectLst>
            <a:outerShdw blurRad="65500" dist="38100" dir="5400000" rotWithShape="0">
              <a:srgbClr val="000000">
                <a:alpha val="40000"/>
              </a:srgbClr>
            </a:outerShdw>
          </a:effectLst>
        </p:spPr>
      </p:pic>
      <p:pic>
        <p:nvPicPr>
          <p:cNvPr id="202" name="Google Shape;202;p38"/>
          <p:cNvPicPr preferRelativeResize="0"/>
          <p:nvPr/>
        </p:nvPicPr>
        <p:blipFill>
          <a:blip r:embed="rId4">
            <a:alphaModFix/>
          </a:blip>
          <a:stretch>
            <a:fillRect/>
          </a:stretch>
        </p:blipFill>
        <p:spPr>
          <a:xfrm>
            <a:off x="709575" y="1138750"/>
            <a:ext cx="1331475" cy="1645275"/>
          </a:xfrm>
          <a:prstGeom prst="rect">
            <a:avLst/>
          </a:prstGeom>
          <a:noFill/>
          <a:ln w="38100" cap="flat" cmpd="sng">
            <a:solidFill>
              <a:schemeClr val="lt1"/>
            </a:solidFill>
            <a:prstDash val="solid"/>
            <a:round/>
            <a:headEnd type="none" w="sm" len="sm"/>
            <a:tailEnd type="none" w="sm" len="sm"/>
          </a:ln>
          <a:effectLst>
            <a:outerShdw blurRad="65500" dist="38100" dir="5400000" rotWithShape="0">
              <a:srgbClr val="000000">
                <a:alpha val="40000"/>
              </a:srgbClr>
            </a:outerShdw>
          </a:effectLst>
        </p:spPr>
      </p:pic>
      <p:pic>
        <p:nvPicPr>
          <p:cNvPr id="203" name="Google Shape;203;p38"/>
          <p:cNvPicPr preferRelativeResize="0"/>
          <p:nvPr/>
        </p:nvPicPr>
        <p:blipFill>
          <a:blip r:embed="rId5">
            <a:alphaModFix/>
          </a:blip>
          <a:stretch>
            <a:fillRect/>
          </a:stretch>
        </p:blipFill>
        <p:spPr>
          <a:xfrm>
            <a:off x="6278725" y="1169050"/>
            <a:ext cx="1463050" cy="1737200"/>
          </a:xfrm>
          <a:prstGeom prst="rect">
            <a:avLst/>
          </a:prstGeom>
          <a:noFill/>
          <a:ln>
            <a:noFill/>
          </a:ln>
        </p:spPr>
      </p:pic>
      <p:sp>
        <p:nvSpPr>
          <p:cNvPr id="204" name="Google Shape;204;p38"/>
          <p:cNvSpPr txBox="1"/>
          <p:nvPr/>
        </p:nvSpPr>
        <p:spPr>
          <a:xfrm>
            <a:off x="650475" y="565375"/>
            <a:ext cx="1206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Aidin Ziaee</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Scrum master</a:t>
            </a:r>
            <a:endParaRPr>
              <a:latin typeface="Times New Roman"/>
              <a:ea typeface="Times New Roman"/>
              <a:cs typeface="Times New Roman"/>
              <a:sym typeface="Times New Roman"/>
            </a:endParaRPr>
          </a:p>
        </p:txBody>
      </p:sp>
      <p:sp>
        <p:nvSpPr>
          <p:cNvPr id="205" name="Google Shape;205;p38"/>
          <p:cNvSpPr txBox="1"/>
          <p:nvPr/>
        </p:nvSpPr>
        <p:spPr>
          <a:xfrm>
            <a:off x="2679350" y="592213"/>
            <a:ext cx="1674600" cy="6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Sindhuja Nainapally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Product Owner</a:t>
            </a:r>
            <a:endParaRPr>
              <a:latin typeface="Times New Roman"/>
              <a:ea typeface="Times New Roman"/>
              <a:cs typeface="Times New Roman"/>
              <a:sym typeface="Times New Roman"/>
            </a:endParaRPr>
          </a:p>
        </p:txBody>
      </p:sp>
      <p:pic>
        <p:nvPicPr>
          <p:cNvPr id="206" name="Google Shape;206;p38"/>
          <p:cNvPicPr preferRelativeResize="0"/>
          <p:nvPr/>
        </p:nvPicPr>
        <p:blipFill>
          <a:blip r:embed="rId6">
            <a:alphaModFix/>
          </a:blip>
          <a:stretch>
            <a:fillRect/>
          </a:stretch>
        </p:blipFill>
        <p:spPr>
          <a:xfrm>
            <a:off x="2742775" y="1169025"/>
            <a:ext cx="1331475" cy="1645275"/>
          </a:xfrm>
          <a:prstGeom prst="rect">
            <a:avLst/>
          </a:prstGeom>
          <a:noFill/>
          <a:ln>
            <a:noFill/>
          </a:ln>
        </p:spPr>
      </p:pic>
      <p:sp>
        <p:nvSpPr>
          <p:cNvPr id="207" name="Google Shape;207;p38"/>
          <p:cNvSpPr txBox="1"/>
          <p:nvPr/>
        </p:nvSpPr>
        <p:spPr>
          <a:xfrm>
            <a:off x="1697513" y="1122925"/>
            <a:ext cx="1571400" cy="24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08" name="Google Shape;208;p38"/>
          <p:cNvPicPr preferRelativeResize="0"/>
          <p:nvPr/>
        </p:nvPicPr>
        <p:blipFill>
          <a:blip r:embed="rId7">
            <a:alphaModFix/>
          </a:blip>
          <a:stretch>
            <a:fillRect/>
          </a:stretch>
        </p:blipFill>
        <p:spPr>
          <a:xfrm>
            <a:off x="581600" y="3438750"/>
            <a:ext cx="1600807" cy="1645274"/>
          </a:xfrm>
          <a:prstGeom prst="rect">
            <a:avLst/>
          </a:prstGeom>
          <a:noFill/>
          <a:ln>
            <a:noFill/>
          </a:ln>
        </p:spPr>
      </p:pic>
      <p:sp>
        <p:nvSpPr>
          <p:cNvPr id="209" name="Google Shape;209;p38"/>
          <p:cNvSpPr txBox="1"/>
          <p:nvPr/>
        </p:nvSpPr>
        <p:spPr>
          <a:xfrm>
            <a:off x="4488000" y="565363"/>
            <a:ext cx="19734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Arun Kumar</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Github owner</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Calibri"/>
              <a:ea typeface="Calibri"/>
              <a:cs typeface="Calibri"/>
              <a:sym typeface="Calibri"/>
            </a:endParaRPr>
          </a:p>
        </p:txBody>
      </p:sp>
      <p:sp>
        <p:nvSpPr>
          <p:cNvPr id="210" name="Google Shape;210;p38"/>
          <p:cNvSpPr txBox="1"/>
          <p:nvPr/>
        </p:nvSpPr>
        <p:spPr>
          <a:xfrm>
            <a:off x="6156175" y="592225"/>
            <a:ext cx="16236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Jaswanth Naidu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Developer</a:t>
            </a:r>
            <a:endParaRPr>
              <a:latin typeface="Times New Roman"/>
              <a:ea typeface="Times New Roman"/>
              <a:cs typeface="Times New Roman"/>
              <a:sym typeface="Times New Roman"/>
            </a:endParaRPr>
          </a:p>
        </p:txBody>
      </p:sp>
      <p:sp>
        <p:nvSpPr>
          <p:cNvPr id="211" name="Google Shape;211;p38"/>
          <p:cNvSpPr txBox="1"/>
          <p:nvPr/>
        </p:nvSpPr>
        <p:spPr>
          <a:xfrm>
            <a:off x="538638" y="2906253"/>
            <a:ext cx="18546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Vaishnavi Kadapathri</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Developer</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DATASETS OVERVIEW</a:t>
            </a:r>
            <a:endParaRPr/>
          </a:p>
        </p:txBody>
      </p:sp>
      <p:sp>
        <p:nvSpPr>
          <p:cNvPr id="358" name="Google Shape;358;p60"/>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l" rtl="0">
              <a:lnSpc>
                <a:spcPct val="200000"/>
              </a:lnSpc>
              <a:spcBef>
                <a:spcPts val="1500"/>
              </a:spcBef>
              <a:spcAft>
                <a:spcPts val="0"/>
              </a:spcAft>
              <a:buNone/>
            </a:pPr>
            <a:r>
              <a:rPr lang="en" sz="1200" dirty="0">
                <a:solidFill>
                  <a:srgbClr val="000000"/>
                </a:solidFill>
                <a:latin typeface="Times New Roman"/>
                <a:ea typeface="Times New Roman"/>
                <a:cs typeface="Times New Roman"/>
                <a:sym typeface="Times New Roman"/>
              </a:rPr>
              <a:t>Data about Critical Tracking Events (CTEs) and the Key Data Elements (KDEs) that go with them are contained in the Traceability Rule. Dataset includes a variety of CTEs, including initial packaging, cooling, and harvesting. At particular points in the supply chain, including the initial packing step, the food product is given a special code known as the Traceability Lot Code (TLC). At any stage in the supply chain, this TLC acts as a unique identification for a specific </a:t>
            </a:r>
            <a:r>
              <a:rPr lang="en" sz="1200" dirty="0" err="1">
                <a:solidFill>
                  <a:srgbClr val="000000"/>
                </a:solidFill>
                <a:latin typeface="Times New Roman"/>
                <a:ea typeface="Times New Roman"/>
                <a:cs typeface="Times New Roman"/>
                <a:sym typeface="Times New Roman"/>
              </a:rPr>
              <a:t>commodity.The</a:t>
            </a:r>
            <a:r>
              <a:rPr lang="en" sz="1200" dirty="0">
                <a:solidFill>
                  <a:srgbClr val="000000"/>
                </a:solidFill>
                <a:latin typeface="Times New Roman"/>
                <a:ea typeface="Times New Roman"/>
                <a:cs typeface="Times New Roman"/>
                <a:sym typeface="Times New Roman"/>
              </a:rPr>
              <a:t> column names in the dataset will be renamed for better understanding and reference in order to increase simplicity and clarity.</a:t>
            </a:r>
          </a:p>
          <a:p>
            <a:pPr marL="254000" lvl="0" indent="0" algn="l" rtl="0">
              <a:lnSpc>
                <a:spcPct val="115000"/>
              </a:lnSpc>
              <a:spcBef>
                <a:spcPts val="300"/>
              </a:spcBef>
              <a:spcAft>
                <a:spcPts val="0"/>
              </a:spcAft>
              <a:buNone/>
            </a:pPr>
            <a:r>
              <a:rPr lang="en-US" sz="1200" dirty="0">
                <a:solidFill>
                  <a:srgbClr val="000000"/>
                </a:solidFill>
              </a:rPr>
              <a:t>DATASET LINK:</a:t>
            </a:r>
          </a:p>
          <a:p>
            <a:pPr marL="254000" lvl="0" indent="0" algn="l" rtl="0">
              <a:lnSpc>
                <a:spcPct val="115000"/>
              </a:lnSpc>
              <a:spcBef>
                <a:spcPts val="300"/>
              </a:spcBef>
              <a:spcAft>
                <a:spcPts val="0"/>
              </a:spcAft>
              <a:buNone/>
            </a:pPr>
            <a:r>
              <a:rPr lang="en-US" sz="1200" u="sng" dirty="0">
                <a:solidFill>
                  <a:schemeClr val="hlink"/>
                </a:solidFill>
                <a:hlinkClick r:id="rId3"/>
              </a:rPr>
              <a:t>https://github.com/jcusworth1/GMU-DAEN690-FoodTraceability/tree/main/data_generation</a:t>
            </a:r>
            <a:endParaRPr lang="en-US" sz="1200" dirty="0">
              <a:solidFill>
                <a:srgbClr val="000000"/>
              </a:solidFill>
            </a:endParaRPr>
          </a:p>
          <a:p>
            <a:pPr marL="0" lvl="0" indent="0" algn="l" rtl="0">
              <a:lnSpc>
                <a:spcPct val="200000"/>
              </a:lnSpc>
              <a:spcBef>
                <a:spcPts val="150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spcBef>
                <a:spcPts val="300"/>
              </a:spcBef>
              <a:spcAft>
                <a:spcPts val="0"/>
              </a:spcAft>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2"/>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SPRINT 2 RISK</a:t>
            </a:r>
            <a:endParaRPr/>
          </a:p>
        </p:txBody>
      </p:sp>
      <p:sp>
        <p:nvSpPr>
          <p:cNvPr id="371" name="Google Shape;371;p62"/>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p:txBody>
      </p:sp>
      <p:graphicFrame>
        <p:nvGraphicFramePr>
          <p:cNvPr id="372" name="Google Shape;372;p62"/>
          <p:cNvGraphicFramePr/>
          <p:nvPr/>
        </p:nvGraphicFramePr>
        <p:xfrm>
          <a:off x="522950" y="800100"/>
          <a:ext cx="7752000" cy="1401064"/>
        </p:xfrm>
        <a:graphic>
          <a:graphicData uri="http://schemas.openxmlformats.org/drawingml/2006/table">
            <a:tbl>
              <a:tblPr firstRow="1" bandRow="1">
                <a:noFill/>
                <a:tableStyleId>{BF8D169D-6A8A-4E25-B44A-AA8F6ABAAD5E}</a:tableStyleId>
              </a:tblPr>
              <a:tblGrid>
                <a:gridCol w="1560150">
                  <a:extLst>
                    <a:ext uri="{9D8B030D-6E8A-4147-A177-3AD203B41FA5}">
                      <a16:colId xmlns:a16="http://schemas.microsoft.com/office/drawing/2014/main" val="20000"/>
                    </a:ext>
                  </a:extLst>
                </a:gridCol>
                <a:gridCol w="1652425">
                  <a:extLst>
                    <a:ext uri="{9D8B030D-6E8A-4147-A177-3AD203B41FA5}">
                      <a16:colId xmlns:a16="http://schemas.microsoft.com/office/drawing/2014/main" val="20001"/>
                    </a:ext>
                  </a:extLst>
                </a:gridCol>
                <a:gridCol w="1443500">
                  <a:extLst>
                    <a:ext uri="{9D8B030D-6E8A-4147-A177-3AD203B41FA5}">
                      <a16:colId xmlns:a16="http://schemas.microsoft.com/office/drawing/2014/main" val="20002"/>
                    </a:ext>
                  </a:extLst>
                </a:gridCol>
                <a:gridCol w="973375">
                  <a:extLst>
                    <a:ext uri="{9D8B030D-6E8A-4147-A177-3AD203B41FA5}">
                      <a16:colId xmlns:a16="http://schemas.microsoft.com/office/drawing/2014/main" val="20003"/>
                    </a:ext>
                  </a:extLst>
                </a:gridCol>
                <a:gridCol w="2122550">
                  <a:extLst>
                    <a:ext uri="{9D8B030D-6E8A-4147-A177-3AD203B41FA5}">
                      <a16:colId xmlns:a16="http://schemas.microsoft.com/office/drawing/2014/main" val="20004"/>
                    </a:ext>
                  </a:extLst>
                </a:gridCol>
              </a:tblGrid>
              <a:tr h="279400">
                <a:tc>
                  <a:txBody>
                    <a:bodyPr/>
                    <a:lstStyle/>
                    <a:p>
                      <a:pPr marL="0" lvl="0" indent="0" algn="just" rtl="0">
                        <a:spcBef>
                          <a:spcPts val="0"/>
                        </a:spcBef>
                        <a:spcAft>
                          <a:spcPts val="0"/>
                        </a:spcAft>
                        <a:buNone/>
                      </a:pPr>
                      <a:r>
                        <a:rPr lang="en" sz="900" b="1" cap="small">
                          <a:solidFill>
                            <a:srgbClr val="FFFFFF"/>
                          </a:solidFill>
                          <a:latin typeface="Calibri"/>
                          <a:ea typeface="Calibri"/>
                          <a:cs typeface="Calibri"/>
                          <a:sym typeface="Calibri"/>
                        </a:rPr>
                        <a:t>Risk Name</a:t>
                      </a:r>
                      <a:endParaRPr sz="1100" b="1">
                        <a:solidFill>
                          <a:srgbClr val="FFFFFF"/>
                        </a:solidFill>
                        <a:latin typeface="Calibri"/>
                        <a:ea typeface="Calibri"/>
                        <a:cs typeface="Calibri"/>
                        <a:sym typeface="Calibri"/>
                      </a:endParaRPr>
                    </a:p>
                  </a:txBody>
                  <a:tcPr marL="63500" marR="63500" marT="38100" marB="38100" anchor="ctr"/>
                </a:tc>
                <a:tc>
                  <a:txBody>
                    <a:bodyPr/>
                    <a:lstStyle/>
                    <a:p>
                      <a:pPr marL="0" lvl="0" indent="0" algn="just" rtl="0">
                        <a:spcBef>
                          <a:spcPts val="0"/>
                        </a:spcBef>
                        <a:spcAft>
                          <a:spcPts val="0"/>
                        </a:spcAft>
                        <a:buNone/>
                      </a:pPr>
                      <a:r>
                        <a:rPr lang="en" sz="900" b="1" cap="small">
                          <a:solidFill>
                            <a:srgbClr val="FFFFFF"/>
                          </a:solidFill>
                          <a:latin typeface="Calibri"/>
                          <a:ea typeface="Calibri"/>
                          <a:cs typeface="Calibri"/>
                          <a:sym typeface="Calibri"/>
                        </a:rPr>
                        <a:t>Description</a:t>
                      </a:r>
                      <a:endParaRPr sz="1100" b="1">
                        <a:solidFill>
                          <a:srgbClr val="FFFFFF"/>
                        </a:solidFill>
                        <a:latin typeface="Calibri"/>
                        <a:ea typeface="Calibri"/>
                        <a:cs typeface="Calibri"/>
                        <a:sym typeface="Calibri"/>
                      </a:endParaRPr>
                    </a:p>
                  </a:txBody>
                  <a:tcPr marL="63500" marR="63500" marT="38100" marB="38100" anchor="ctr"/>
                </a:tc>
                <a:tc>
                  <a:txBody>
                    <a:bodyPr/>
                    <a:lstStyle/>
                    <a:p>
                      <a:pPr marL="0" lvl="0" indent="0" algn="just" rtl="0">
                        <a:spcBef>
                          <a:spcPts val="0"/>
                        </a:spcBef>
                        <a:spcAft>
                          <a:spcPts val="0"/>
                        </a:spcAft>
                        <a:buNone/>
                      </a:pPr>
                      <a:r>
                        <a:rPr lang="en" sz="900" b="1" cap="small">
                          <a:solidFill>
                            <a:srgbClr val="FFFFFF"/>
                          </a:solidFill>
                          <a:latin typeface="Calibri"/>
                          <a:ea typeface="Calibri"/>
                          <a:cs typeface="Calibri"/>
                          <a:sym typeface="Calibri"/>
                        </a:rPr>
                        <a:t>Probability </a:t>
                      </a:r>
                      <a:endParaRPr sz="1100" b="1">
                        <a:solidFill>
                          <a:srgbClr val="FFFFFF"/>
                        </a:solidFill>
                        <a:latin typeface="Calibri"/>
                        <a:ea typeface="Calibri"/>
                        <a:cs typeface="Calibri"/>
                        <a:sym typeface="Calibri"/>
                      </a:endParaRPr>
                    </a:p>
                  </a:txBody>
                  <a:tcPr marL="63500" marR="63500" marT="38100" marB="38100" anchor="ctr"/>
                </a:tc>
                <a:tc>
                  <a:txBody>
                    <a:bodyPr/>
                    <a:lstStyle/>
                    <a:p>
                      <a:pPr marL="0" lvl="0" indent="0" algn="just" rtl="0">
                        <a:spcBef>
                          <a:spcPts val="0"/>
                        </a:spcBef>
                        <a:spcAft>
                          <a:spcPts val="0"/>
                        </a:spcAft>
                        <a:buNone/>
                      </a:pPr>
                      <a:r>
                        <a:rPr lang="en" sz="900" b="1" cap="small">
                          <a:solidFill>
                            <a:srgbClr val="FFFFFF"/>
                          </a:solidFill>
                          <a:latin typeface="Calibri"/>
                          <a:ea typeface="Calibri"/>
                          <a:cs typeface="Calibri"/>
                          <a:sym typeface="Calibri"/>
                        </a:rPr>
                        <a:t>Impact</a:t>
                      </a:r>
                      <a:endParaRPr sz="1100" b="1">
                        <a:solidFill>
                          <a:srgbClr val="FFFFFF"/>
                        </a:solidFill>
                        <a:latin typeface="Calibri"/>
                        <a:ea typeface="Calibri"/>
                        <a:cs typeface="Calibri"/>
                        <a:sym typeface="Calibri"/>
                      </a:endParaRPr>
                    </a:p>
                  </a:txBody>
                  <a:tcPr marL="63500" marR="63500" marT="38100" marB="38100" anchor="ctr"/>
                </a:tc>
                <a:tc>
                  <a:txBody>
                    <a:bodyPr/>
                    <a:lstStyle/>
                    <a:p>
                      <a:pPr marL="0" lvl="0" indent="0" algn="just" rtl="0">
                        <a:spcBef>
                          <a:spcPts val="0"/>
                        </a:spcBef>
                        <a:spcAft>
                          <a:spcPts val="0"/>
                        </a:spcAft>
                        <a:buNone/>
                      </a:pPr>
                      <a:r>
                        <a:rPr lang="en" sz="900" b="1" cap="small">
                          <a:solidFill>
                            <a:srgbClr val="FFFFFF"/>
                          </a:solidFill>
                          <a:latin typeface="Calibri"/>
                          <a:ea typeface="Calibri"/>
                          <a:cs typeface="Calibri"/>
                          <a:sym typeface="Calibri"/>
                        </a:rPr>
                        <a:t>Mitigation</a:t>
                      </a:r>
                      <a:endParaRPr sz="1100" b="1">
                        <a:solidFill>
                          <a:srgbClr val="FFFFFF"/>
                        </a:solidFill>
                        <a:latin typeface="Calibri"/>
                        <a:ea typeface="Calibri"/>
                        <a:cs typeface="Calibri"/>
                        <a:sym typeface="Calibri"/>
                      </a:endParaRPr>
                    </a:p>
                  </a:txBody>
                  <a:tcPr marL="63500" marR="63500" marT="38100" marB="38100" anchor="ctr"/>
                </a:tc>
                <a:extLst>
                  <a:ext uri="{0D108BD9-81ED-4DB2-BD59-A6C34878D82A}">
                    <a16:rowId xmlns:a16="http://schemas.microsoft.com/office/drawing/2014/main" val="10000"/>
                  </a:ext>
                </a:extLst>
              </a:tr>
              <a:tr h="279400">
                <a:tc>
                  <a:txBody>
                    <a:bodyPr/>
                    <a:lstStyle/>
                    <a:p>
                      <a:pPr marL="0" lvl="0" indent="0" algn="just" rtl="0">
                        <a:lnSpc>
                          <a:spcPct val="115000"/>
                        </a:lnSpc>
                        <a:spcBef>
                          <a:spcPts val="0"/>
                        </a:spcBef>
                        <a:spcAft>
                          <a:spcPts val="0"/>
                        </a:spcAft>
                        <a:buNone/>
                      </a:pPr>
                      <a:r>
                        <a:rPr lang="en" sz="1100" b="1">
                          <a:latin typeface="Calibri"/>
                          <a:ea typeface="Calibri"/>
                          <a:cs typeface="Calibri"/>
                          <a:sym typeface="Calibri"/>
                        </a:rPr>
                        <a:t>Mapping CTE Events</a:t>
                      </a:r>
                      <a:endParaRPr sz="1100">
                        <a:solidFill>
                          <a:srgbClr val="116020"/>
                        </a:solidFill>
                        <a:latin typeface="Calibri"/>
                        <a:ea typeface="Calibri"/>
                        <a:cs typeface="Calibri"/>
                        <a:sym typeface="Calibri"/>
                      </a:endParaRPr>
                    </a:p>
                  </a:txBody>
                  <a:tcPr marL="63500" marR="63500" marT="38100" marB="38100" anchor="ctr"/>
                </a:tc>
                <a:tc>
                  <a:txBody>
                    <a:bodyPr/>
                    <a:lstStyle/>
                    <a:p>
                      <a:pPr marL="457200" lvl="0" indent="-298450" algn="just" rtl="0">
                        <a:lnSpc>
                          <a:spcPct val="115000"/>
                        </a:lnSpc>
                        <a:spcBef>
                          <a:spcPts val="0"/>
                        </a:spcBef>
                        <a:spcAft>
                          <a:spcPts val="0"/>
                        </a:spcAft>
                        <a:buSzPts val="1100"/>
                        <a:buFont typeface="Calibri"/>
                        <a:buChar char="●"/>
                      </a:pPr>
                      <a:r>
                        <a:rPr lang="en" sz="1100" b="1">
                          <a:latin typeface="Calibri"/>
                          <a:ea typeface="Calibri"/>
                          <a:cs typeface="Calibri"/>
                          <a:sym typeface="Calibri"/>
                        </a:rPr>
                        <a:t>Mapping each CTE event to next event to form supply chain</a:t>
                      </a:r>
                      <a:endParaRPr sz="900">
                        <a:solidFill>
                          <a:srgbClr val="116020"/>
                        </a:solidFill>
                        <a:latin typeface="Calibri"/>
                        <a:ea typeface="Calibri"/>
                        <a:cs typeface="Calibri"/>
                        <a:sym typeface="Calibri"/>
                      </a:endParaRPr>
                    </a:p>
                    <a:p>
                      <a:pPr marL="0" lvl="0" indent="0" algn="just" rtl="0">
                        <a:spcBef>
                          <a:spcPts val="0"/>
                        </a:spcBef>
                        <a:spcAft>
                          <a:spcPts val="0"/>
                        </a:spcAft>
                        <a:buNone/>
                      </a:pPr>
                      <a:endParaRPr sz="900">
                        <a:solidFill>
                          <a:srgbClr val="116020"/>
                        </a:solidFill>
                        <a:latin typeface="Calibri"/>
                        <a:ea typeface="Calibri"/>
                        <a:cs typeface="Calibri"/>
                        <a:sym typeface="Calibri"/>
                      </a:endParaRPr>
                    </a:p>
                    <a:p>
                      <a:pPr marL="0" lvl="0" indent="0" algn="just" rtl="0">
                        <a:spcBef>
                          <a:spcPts val="0"/>
                        </a:spcBef>
                        <a:spcAft>
                          <a:spcPts val="0"/>
                        </a:spcAft>
                        <a:buNone/>
                      </a:pPr>
                      <a:endParaRPr sz="900">
                        <a:solidFill>
                          <a:srgbClr val="116020"/>
                        </a:solidFill>
                        <a:latin typeface="Calibri"/>
                        <a:ea typeface="Calibri"/>
                        <a:cs typeface="Calibri"/>
                        <a:sym typeface="Calibri"/>
                      </a:endParaRPr>
                    </a:p>
                  </a:txBody>
                  <a:tcPr marL="63500" marR="63500" marT="38100" marB="38100" anchor="ctr"/>
                </a:tc>
                <a:tc>
                  <a:txBody>
                    <a:bodyPr/>
                    <a:lstStyle/>
                    <a:p>
                      <a:pPr marL="0" lvl="0" indent="0" algn="just" rtl="0">
                        <a:lnSpc>
                          <a:spcPct val="115000"/>
                        </a:lnSpc>
                        <a:spcBef>
                          <a:spcPts val="0"/>
                        </a:spcBef>
                        <a:spcAft>
                          <a:spcPts val="0"/>
                        </a:spcAft>
                        <a:buNone/>
                      </a:pPr>
                      <a:r>
                        <a:rPr lang="en" sz="1100" b="1">
                          <a:latin typeface="Calibri"/>
                          <a:ea typeface="Calibri"/>
                          <a:cs typeface="Calibri"/>
                          <a:sym typeface="Calibri"/>
                        </a:rPr>
                        <a:t>High</a:t>
                      </a:r>
                      <a:endParaRPr sz="1100">
                        <a:solidFill>
                          <a:srgbClr val="116020"/>
                        </a:solidFill>
                        <a:latin typeface="Calibri"/>
                        <a:ea typeface="Calibri"/>
                        <a:cs typeface="Calibri"/>
                        <a:sym typeface="Calibri"/>
                      </a:endParaRPr>
                    </a:p>
                  </a:txBody>
                  <a:tcPr marL="63500" marR="63500" marT="38100" marB="38100" anchor="ctr"/>
                </a:tc>
                <a:tc>
                  <a:txBody>
                    <a:bodyPr/>
                    <a:lstStyle/>
                    <a:p>
                      <a:pPr marL="0" lvl="0" indent="0" algn="just" rtl="0">
                        <a:lnSpc>
                          <a:spcPct val="115000"/>
                        </a:lnSpc>
                        <a:spcBef>
                          <a:spcPts val="0"/>
                        </a:spcBef>
                        <a:spcAft>
                          <a:spcPts val="0"/>
                        </a:spcAft>
                        <a:buNone/>
                      </a:pPr>
                      <a:r>
                        <a:rPr lang="en" sz="1100" b="1">
                          <a:latin typeface="Calibri"/>
                          <a:ea typeface="Calibri"/>
                          <a:cs typeface="Calibri"/>
                          <a:sym typeface="Calibri"/>
                        </a:rPr>
                        <a:t>High</a:t>
                      </a:r>
                      <a:endParaRPr sz="1100">
                        <a:solidFill>
                          <a:srgbClr val="116020"/>
                        </a:solidFill>
                        <a:latin typeface="Calibri"/>
                        <a:ea typeface="Calibri"/>
                        <a:cs typeface="Calibri"/>
                        <a:sym typeface="Calibri"/>
                      </a:endParaRPr>
                    </a:p>
                  </a:txBody>
                  <a:tcPr marL="63500" marR="63500" marT="38100" marB="38100" anchor="ctr"/>
                </a:tc>
                <a:tc>
                  <a:txBody>
                    <a:bodyPr/>
                    <a:lstStyle/>
                    <a:p>
                      <a:pPr marL="0" lvl="0" indent="0" algn="just" rtl="0">
                        <a:lnSpc>
                          <a:spcPct val="115000"/>
                        </a:lnSpc>
                        <a:spcBef>
                          <a:spcPts val="0"/>
                        </a:spcBef>
                        <a:spcAft>
                          <a:spcPts val="0"/>
                        </a:spcAft>
                        <a:buNone/>
                      </a:pPr>
                      <a:r>
                        <a:rPr lang="en" sz="1100" b="1">
                          <a:latin typeface="Calibri"/>
                          <a:ea typeface="Calibri"/>
                          <a:cs typeface="Calibri"/>
                          <a:sym typeface="Calibri"/>
                        </a:rPr>
                        <a:t>Focus on small data sample, construct end-to-end supply chain</a:t>
                      </a:r>
                      <a:endParaRPr sz="900">
                        <a:solidFill>
                          <a:srgbClr val="116020"/>
                        </a:solidFill>
                        <a:latin typeface="Calibri"/>
                        <a:ea typeface="Calibri"/>
                        <a:cs typeface="Calibri"/>
                        <a:sym typeface="Calibri"/>
                      </a:endParaRPr>
                    </a:p>
                    <a:p>
                      <a:pPr marL="0" lvl="0" indent="0" algn="just" rtl="0">
                        <a:spcBef>
                          <a:spcPts val="0"/>
                        </a:spcBef>
                        <a:spcAft>
                          <a:spcPts val="0"/>
                        </a:spcAft>
                        <a:buNone/>
                      </a:pPr>
                      <a:endParaRPr sz="900">
                        <a:solidFill>
                          <a:srgbClr val="116020"/>
                        </a:solidFill>
                        <a:latin typeface="Calibri"/>
                        <a:ea typeface="Calibri"/>
                        <a:cs typeface="Calibri"/>
                        <a:sym typeface="Calibri"/>
                      </a:endParaRPr>
                    </a:p>
                  </a:txBody>
                  <a:tcPr marL="63500" marR="63500" marT="38100" marB="38100"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3"/>
          <p:cNvSpPr txBox="1">
            <a:spLocks noGrp="1"/>
          </p:cNvSpPr>
          <p:nvPr>
            <p:ph type="body" idx="1"/>
          </p:nvPr>
        </p:nvSpPr>
        <p:spPr>
          <a:xfrm>
            <a:off x="304800" y="285750"/>
            <a:ext cx="8077200" cy="17160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PROJECT SCHEDULE</a:t>
            </a:r>
            <a:endParaRPr/>
          </a:p>
        </p:txBody>
      </p:sp>
      <p:graphicFrame>
        <p:nvGraphicFramePr>
          <p:cNvPr id="378" name="Google Shape;378;p63"/>
          <p:cNvGraphicFramePr/>
          <p:nvPr/>
        </p:nvGraphicFramePr>
        <p:xfrm>
          <a:off x="219675" y="677075"/>
          <a:ext cx="7963700" cy="3846881"/>
        </p:xfrm>
        <a:graphic>
          <a:graphicData uri="http://schemas.openxmlformats.org/drawingml/2006/table">
            <a:tbl>
              <a:tblPr>
                <a:noFill/>
                <a:tableStyleId>{F556A706-FBDD-4912-965C-99A1FDB70E84}</a:tableStyleId>
              </a:tblPr>
              <a:tblGrid>
                <a:gridCol w="2654575">
                  <a:extLst>
                    <a:ext uri="{9D8B030D-6E8A-4147-A177-3AD203B41FA5}">
                      <a16:colId xmlns:a16="http://schemas.microsoft.com/office/drawing/2014/main" val="20000"/>
                    </a:ext>
                  </a:extLst>
                </a:gridCol>
                <a:gridCol w="995450">
                  <a:extLst>
                    <a:ext uri="{9D8B030D-6E8A-4147-A177-3AD203B41FA5}">
                      <a16:colId xmlns:a16="http://schemas.microsoft.com/office/drawing/2014/main" val="20001"/>
                    </a:ext>
                  </a:extLst>
                </a:gridCol>
                <a:gridCol w="4313675">
                  <a:extLst>
                    <a:ext uri="{9D8B030D-6E8A-4147-A177-3AD203B41FA5}">
                      <a16:colId xmlns:a16="http://schemas.microsoft.com/office/drawing/2014/main" val="20002"/>
                    </a:ext>
                  </a:extLst>
                </a:gridCol>
              </a:tblGrid>
              <a:tr h="389850">
                <a:tc>
                  <a:txBody>
                    <a:bodyPr/>
                    <a:lstStyle/>
                    <a:p>
                      <a:pPr marL="0" lvl="0" indent="0" algn="ctr" rtl="0">
                        <a:lnSpc>
                          <a:spcPct val="115000"/>
                        </a:lnSpc>
                        <a:spcBef>
                          <a:spcPts val="0"/>
                        </a:spcBef>
                        <a:spcAft>
                          <a:spcPts val="0"/>
                        </a:spcAft>
                        <a:buNone/>
                      </a:pPr>
                      <a:r>
                        <a:rPr lang="en" sz="1800" b="1">
                          <a:solidFill>
                            <a:srgbClr val="116020"/>
                          </a:solidFill>
                          <a:latin typeface="Calibri"/>
                          <a:ea typeface="Calibri"/>
                          <a:cs typeface="Calibri"/>
                          <a:sym typeface="Calibri"/>
                        </a:rPr>
                        <a:t>Date</a:t>
                      </a:r>
                      <a:endParaRPr sz="1800" b="1">
                        <a:solidFill>
                          <a:srgbClr val="116020"/>
                        </a:solidFill>
                        <a:latin typeface="Calibri"/>
                        <a:ea typeface="Calibri"/>
                        <a:cs typeface="Calibri"/>
                        <a:sym typeface="Calibri"/>
                      </a:endParaRPr>
                    </a:p>
                  </a:txBody>
                  <a:tcPr marL="91450" marR="91450" marT="45725" marB="45725">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EEECEB"/>
                    </a:solidFill>
                  </a:tcPr>
                </a:tc>
                <a:tc>
                  <a:txBody>
                    <a:bodyPr/>
                    <a:lstStyle/>
                    <a:p>
                      <a:pPr marL="0" lvl="0" indent="0" algn="ctr" rtl="0">
                        <a:lnSpc>
                          <a:spcPct val="115000"/>
                        </a:lnSpc>
                        <a:spcBef>
                          <a:spcPts val="0"/>
                        </a:spcBef>
                        <a:spcAft>
                          <a:spcPts val="0"/>
                        </a:spcAft>
                        <a:buNone/>
                      </a:pPr>
                      <a:r>
                        <a:rPr lang="en" sz="1800" b="1">
                          <a:solidFill>
                            <a:srgbClr val="116020"/>
                          </a:solidFill>
                          <a:latin typeface="Calibri"/>
                          <a:ea typeface="Calibri"/>
                          <a:cs typeface="Calibri"/>
                          <a:sym typeface="Calibri"/>
                        </a:rPr>
                        <a:t>Week</a:t>
                      </a:r>
                      <a:endParaRPr sz="1800" b="1">
                        <a:solidFill>
                          <a:srgbClr val="116020"/>
                        </a:solidFill>
                        <a:latin typeface="Calibri"/>
                        <a:ea typeface="Calibri"/>
                        <a:cs typeface="Calibri"/>
                        <a:sym typeface="Calibri"/>
                      </a:endParaRPr>
                    </a:p>
                  </a:txBody>
                  <a:tcPr marL="91450" marR="91450" marT="45725" marB="45725">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EEECEB"/>
                    </a:solidFill>
                  </a:tcPr>
                </a:tc>
                <a:tc>
                  <a:txBody>
                    <a:bodyPr/>
                    <a:lstStyle/>
                    <a:p>
                      <a:pPr marL="0" lvl="0" indent="0" algn="ctr" rtl="0">
                        <a:lnSpc>
                          <a:spcPct val="115000"/>
                        </a:lnSpc>
                        <a:spcBef>
                          <a:spcPts val="0"/>
                        </a:spcBef>
                        <a:spcAft>
                          <a:spcPts val="0"/>
                        </a:spcAft>
                        <a:buNone/>
                      </a:pPr>
                      <a:r>
                        <a:rPr lang="en" sz="1800" b="1">
                          <a:solidFill>
                            <a:srgbClr val="116020"/>
                          </a:solidFill>
                          <a:latin typeface="Calibri"/>
                          <a:ea typeface="Calibri"/>
                          <a:cs typeface="Calibri"/>
                          <a:sym typeface="Calibri"/>
                        </a:rPr>
                        <a:t>Task</a:t>
                      </a:r>
                      <a:endParaRPr sz="1800" b="1">
                        <a:solidFill>
                          <a:srgbClr val="116020"/>
                        </a:solidFill>
                        <a:latin typeface="Calibri"/>
                        <a:ea typeface="Calibri"/>
                        <a:cs typeface="Calibri"/>
                        <a:sym typeface="Calibri"/>
                      </a:endParaRPr>
                    </a:p>
                  </a:txBody>
                  <a:tcPr marL="91450" marR="91450" marT="45725" marB="45725">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EEECEB"/>
                    </a:solidFill>
                  </a:tcPr>
                </a:tc>
                <a:extLst>
                  <a:ext uri="{0D108BD9-81ED-4DB2-BD59-A6C34878D82A}">
                    <a16:rowId xmlns:a16="http://schemas.microsoft.com/office/drawing/2014/main" val="10000"/>
                  </a:ext>
                </a:extLst>
              </a:tr>
              <a:tr h="1134750">
                <a:tc>
                  <a:txBody>
                    <a:bodyPr/>
                    <a:lstStyle/>
                    <a:p>
                      <a:pPr marL="0" lvl="0" indent="0" algn="ctr" rtl="0">
                        <a:lnSpc>
                          <a:spcPct val="115000"/>
                        </a:lnSpc>
                        <a:spcBef>
                          <a:spcPts val="0"/>
                        </a:spcBef>
                        <a:spcAft>
                          <a:spcPts val="0"/>
                        </a:spcAft>
                        <a:buNone/>
                      </a:pPr>
                      <a:r>
                        <a:rPr lang="en">
                          <a:latin typeface="Calibri"/>
                          <a:ea typeface="Calibri"/>
                          <a:cs typeface="Calibri"/>
                          <a:sym typeface="Calibri"/>
                        </a:rPr>
                        <a:t>September   20,2023</a:t>
                      </a:r>
                      <a:endParaRPr>
                        <a:latin typeface="Calibri"/>
                        <a:ea typeface="Calibri"/>
                        <a:cs typeface="Calibri"/>
                        <a:sym typeface="Calibri"/>
                      </a:endParaRPr>
                    </a:p>
                  </a:txBody>
                  <a:tcPr marL="95250" marR="95250" marT="95250" marB="95250">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DBD7D5"/>
                    </a:solidFill>
                  </a:tcPr>
                </a:tc>
                <a:tc>
                  <a:txBody>
                    <a:bodyPr/>
                    <a:lstStyle/>
                    <a:p>
                      <a:pPr marL="0" lvl="0" indent="0" algn="ctr" rtl="0">
                        <a:lnSpc>
                          <a:spcPct val="115000"/>
                        </a:lnSpc>
                        <a:spcBef>
                          <a:spcPts val="0"/>
                        </a:spcBef>
                        <a:spcAft>
                          <a:spcPts val="0"/>
                        </a:spcAft>
                        <a:buNone/>
                      </a:pPr>
                      <a:r>
                        <a:rPr lang="en" sz="1800">
                          <a:solidFill>
                            <a:srgbClr val="116020"/>
                          </a:solidFill>
                          <a:latin typeface="Calibri"/>
                          <a:ea typeface="Calibri"/>
                          <a:cs typeface="Calibri"/>
                          <a:sym typeface="Calibri"/>
                        </a:rPr>
                        <a:t>1</a:t>
                      </a:r>
                      <a:endParaRPr sz="1800">
                        <a:solidFill>
                          <a:srgbClr val="116020"/>
                        </a:solidFill>
                        <a:latin typeface="Calibri"/>
                        <a:ea typeface="Calibri"/>
                        <a:cs typeface="Calibri"/>
                        <a:sym typeface="Calibri"/>
                      </a:endParaRPr>
                    </a:p>
                  </a:txBody>
                  <a:tcPr marL="91450" marR="91450" marT="45725" marB="45725">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DBD7D5"/>
                    </a:solidFill>
                  </a:tcPr>
                </a:tc>
                <a:tc>
                  <a:txBody>
                    <a:bodyPr/>
                    <a:lstStyle/>
                    <a:p>
                      <a:pPr marL="0" lvl="0" indent="0" algn="ctr" rtl="0">
                        <a:lnSpc>
                          <a:spcPct val="115000"/>
                        </a:lnSpc>
                        <a:spcBef>
                          <a:spcPts val="0"/>
                        </a:spcBef>
                        <a:spcAft>
                          <a:spcPts val="0"/>
                        </a:spcAft>
                        <a:buNone/>
                      </a:pPr>
                      <a:r>
                        <a:rPr lang="en">
                          <a:latin typeface="Calibri"/>
                          <a:ea typeface="Calibri"/>
                          <a:cs typeface="Calibri"/>
                          <a:sym typeface="Calibri"/>
                        </a:rPr>
                        <a:t>Identify &amp; Analyse the Datasets ,Previously generated Data</a:t>
                      </a:r>
                      <a:endParaRPr>
                        <a:latin typeface="Calibri"/>
                        <a:ea typeface="Calibri"/>
                        <a:cs typeface="Calibri"/>
                        <a:sym typeface="Calibri"/>
                      </a:endParaRPr>
                    </a:p>
                    <a:p>
                      <a:pPr marL="0" lvl="0" indent="0" algn="ctr" rtl="0">
                        <a:lnSpc>
                          <a:spcPct val="115000"/>
                        </a:lnSpc>
                        <a:spcBef>
                          <a:spcPts val="0"/>
                        </a:spcBef>
                        <a:spcAft>
                          <a:spcPts val="0"/>
                        </a:spcAft>
                        <a:buNone/>
                      </a:pPr>
                      <a:br>
                        <a:rPr lang="en">
                          <a:latin typeface="Calibri"/>
                          <a:ea typeface="Calibri"/>
                          <a:cs typeface="Calibri"/>
                          <a:sym typeface="Calibri"/>
                        </a:rPr>
                      </a:br>
                      <a:endParaRPr>
                        <a:latin typeface="Calibri"/>
                        <a:ea typeface="Calibri"/>
                        <a:cs typeface="Calibri"/>
                        <a:sym typeface="Calibri"/>
                      </a:endParaRPr>
                    </a:p>
                  </a:txBody>
                  <a:tcPr marL="95250" marR="95250" marT="95250" marB="95250">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DBD7D5"/>
                    </a:solidFill>
                  </a:tcPr>
                </a:tc>
                <a:extLst>
                  <a:ext uri="{0D108BD9-81ED-4DB2-BD59-A6C34878D82A}">
                    <a16:rowId xmlns:a16="http://schemas.microsoft.com/office/drawing/2014/main" val="10001"/>
                  </a:ext>
                </a:extLst>
              </a:tr>
              <a:tr h="1134750">
                <a:tc>
                  <a:txBody>
                    <a:bodyPr/>
                    <a:lstStyle/>
                    <a:p>
                      <a:pPr marL="0" lvl="0" indent="0" algn="ctr" rtl="0">
                        <a:lnSpc>
                          <a:spcPct val="115000"/>
                        </a:lnSpc>
                        <a:spcBef>
                          <a:spcPts val="0"/>
                        </a:spcBef>
                        <a:spcAft>
                          <a:spcPts val="0"/>
                        </a:spcAft>
                        <a:buNone/>
                      </a:pPr>
                      <a:r>
                        <a:rPr lang="en">
                          <a:latin typeface="Calibri"/>
                          <a:ea typeface="Calibri"/>
                          <a:cs typeface="Calibri"/>
                          <a:sym typeface="Calibri"/>
                        </a:rPr>
                        <a:t>September 27,2023</a:t>
                      </a:r>
                      <a:endParaRPr>
                        <a:latin typeface="Calibri"/>
                        <a:ea typeface="Calibri"/>
                        <a:cs typeface="Calibri"/>
                        <a:sym typeface="Calibri"/>
                      </a:endParaRPr>
                    </a:p>
                  </a:txBody>
                  <a:tcPr marL="95250" marR="95250" marT="95250" marB="95250">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EEECEB"/>
                    </a:solidFill>
                  </a:tcPr>
                </a:tc>
                <a:tc>
                  <a:txBody>
                    <a:bodyPr/>
                    <a:lstStyle/>
                    <a:p>
                      <a:pPr marL="0" lvl="0" indent="0" algn="ctr" rtl="0">
                        <a:lnSpc>
                          <a:spcPct val="115000"/>
                        </a:lnSpc>
                        <a:spcBef>
                          <a:spcPts val="0"/>
                        </a:spcBef>
                        <a:spcAft>
                          <a:spcPts val="0"/>
                        </a:spcAft>
                        <a:buNone/>
                      </a:pPr>
                      <a:r>
                        <a:rPr lang="en" sz="1800">
                          <a:solidFill>
                            <a:srgbClr val="116020"/>
                          </a:solidFill>
                          <a:latin typeface="Calibri"/>
                          <a:ea typeface="Calibri"/>
                          <a:cs typeface="Calibri"/>
                          <a:sym typeface="Calibri"/>
                        </a:rPr>
                        <a:t>2</a:t>
                      </a:r>
                      <a:endParaRPr sz="1800">
                        <a:solidFill>
                          <a:srgbClr val="116020"/>
                        </a:solidFill>
                        <a:latin typeface="Calibri"/>
                        <a:ea typeface="Calibri"/>
                        <a:cs typeface="Calibri"/>
                        <a:sym typeface="Calibri"/>
                      </a:endParaRPr>
                    </a:p>
                  </a:txBody>
                  <a:tcPr marL="91450" marR="91450" marT="45725" marB="45725">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EEECEB"/>
                    </a:solidFill>
                  </a:tcPr>
                </a:tc>
                <a:tc>
                  <a:txBody>
                    <a:bodyPr/>
                    <a:lstStyle/>
                    <a:p>
                      <a:pPr marL="0" lvl="0" indent="0" algn="ctr" rtl="0">
                        <a:lnSpc>
                          <a:spcPct val="115000"/>
                        </a:lnSpc>
                        <a:spcBef>
                          <a:spcPts val="0"/>
                        </a:spcBef>
                        <a:spcAft>
                          <a:spcPts val="0"/>
                        </a:spcAft>
                        <a:buNone/>
                      </a:pPr>
                      <a:r>
                        <a:rPr lang="en">
                          <a:latin typeface="Calibri"/>
                          <a:ea typeface="Calibri"/>
                          <a:cs typeface="Calibri"/>
                          <a:sym typeface="Calibri"/>
                        </a:rPr>
                        <a:t>Assessment of Data generated and identify new CTEs and generate data and replicate the previous work .</a:t>
                      </a:r>
                      <a:endParaRPr>
                        <a:latin typeface="Calibri"/>
                        <a:ea typeface="Calibri"/>
                        <a:cs typeface="Calibri"/>
                        <a:sym typeface="Calibri"/>
                      </a:endParaRPr>
                    </a:p>
                    <a:p>
                      <a:pPr marL="0" lvl="0" indent="0" algn="ctr" rtl="0">
                        <a:lnSpc>
                          <a:spcPct val="115000"/>
                        </a:lnSpc>
                        <a:spcBef>
                          <a:spcPts val="0"/>
                        </a:spcBef>
                        <a:spcAft>
                          <a:spcPts val="0"/>
                        </a:spcAft>
                        <a:buNone/>
                      </a:pPr>
                      <a:br>
                        <a:rPr lang="en">
                          <a:latin typeface="Calibri"/>
                          <a:ea typeface="Calibri"/>
                          <a:cs typeface="Calibri"/>
                          <a:sym typeface="Calibri"/>
                        </a:rPr>
                      </a:br>
                      <a:endParaRPr>
                        <a:latin typeface="Calibri"/>
                        <a:ea typeface="Calibri"/>
                        <a:cs typeface="Calibri"/>
                        <a:sym typeface="Calibri"/>
                      </a:endParaRPr>
                    </a:p>
                  </a:txBody>
                  <a:tcPr marL="95250" marR="95250" marT="95250" marB="95250">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EEECEB"/>
                    </a:solidFill>
                  </a:tcPr>
                </a:tc>
                <a:extLst>
                  <a:ext uri="{0D108BD9-81ED-4DB2-BD59-A6C34878D82A}">
                    <a16:rowId xmlns:a16="http://schemas.microsoft.com/office/drawing/2014/main" val="10002"/>
                  </a:ext>
                </a:extLst>
              </a:tr>
              <a:tr h="1142075">
                <a:tc>
                  <a:txBody>
                    <a:bodyPr/>
                    <a:lstStyle/>
                    <a:p>
                      <a:pPr marL="0" lvl="0" indent="0" algn="ctr" rtl="0">
                        <a:lnSpc>
                          <a:spcPct val="115000"/>
                        </a:lnSpc>
                        <a:spcBef>
                          <a:spcPts val="0"/>
                        </a:spcBef>
                        <a:spcAft>
                          <a:spcPts val="0"/>
                        </a:spcAft>
                        <a:buNone/>
                      </a:pPr>
                      <a:r>
                        <a:rPr lang="en">
                          <a:latin typeface="Calibri"/>
                          <a:ea typeface="Calibri"/>
                          <a:cs typeface="Calibri"/>
                          <a:sym typeface="Calibri"/>
                        </a:rPr>
                        <a:t>October 4,2023</a:t>
                      </a:r>
                      <a:endParaRPr>
                        <a:latin typeface="Calibri"/>
                        <a:ea typeface="Calibri"/>
                        <a:cs typeface="Calibri"/>
                        <a:sym typeface="Calibri"/>
                      </a:endParaRPr>
                    </a:p>
                  </a:txBody>
                  <a:tcPr marL="95250" marR="95250" marT="95250" marB="95250">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DBD7D5"/>
                    </a:solidFill>
                  </a:tcPr>
                </a:tc>
                <a:tc>
                  <a:txBody>
                    <a:bodyPr/>
                    <a:lstStyle/>
                    <a:p>
                      <a:pPr marL="0" lvl="0" indent="0" algn="ctr" rtl="0">
                        <a:lnSpc>
                          <a:spcPct val="115000"/>
                        </a:lnSpc>
                        <a:spcBef>
                          <a:spcPts val="0"/>
                        </a:spcBef>
                        <a:spcAft>
                          <a:spcPts val="0"/>
                        </a:spcAft>
                        <a:buNone/>
                      </a:pPr>
                      <a:r>
                        <a:rPr lang="en" sz="1800">
                          <a:solidFill>
                            <a:srgbClr val="116020"/>
                          </a:solidFill>
                          <a:latin typeface="Calibri"/>
                          <a:ea typeface="Calibri"/>
                          <a:cs typeface="Calibri"/>
                          <a:sym typeface="Calibri"/>
                        </a:rPr>
                        <a:t>3</a:t>
                      </a:r>
                      <a:endParaRPr sz="1800">
                        <a:solidFill>
                          <a:srgbClr val="116020"/>
                        </a:solidFill>
                        <a:latin typeface="Calibri"/>
                        <a:ea typeface="Calibri"/>
                        <a:cs typeface="Calibri"/>
                        <a:sym typeface="Calibri"/>
                      </a:endParaRPr>
                    </a:p>
                  </a:txBody>
                  <a:tcPr marL="91450" marR="91450" marT="45725" marB="45725">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DBD7D5"/>
                    </a:solidFill>
                  </a:tcPr>
                </a:tc>
                <a:tc>
                  <a:txBody>
                    <a:bodyPr/>
                    <a:lstStyle/>
                    <a:p>
                      <a:pPr marL="0" lvl="0" indent="0" algn="ctr" rtl="0">
                        <a:lnSpc>
                          <a:spcPct val="115000"/>
                        </a:lnSpc>
                        <a:spcBef>
                          <a:spcPts val="0"/>
                        </a:spcBef>
                        <a:spcAft>
                          <a:spcPts val="0"/>
                        </a:spcAft>
                        <a:buNone/>
                      </a:pPr>
                      <a:r>
                        <a:rPr lang="en">
                          <a:latin typeface="Calibri"/>
                          <a:ea typeface="Calibri"/>
                          <a:cs typeface="Calibri"/>
                          <a:sym typeface="Calibri"/>
                        </a:rPr>
                        <a:t>Final: Complete the data generation and finalise the report.</a:t>
                      </a:r>
                      <a:endParaRPr>
                        <a:latin typeface="Calibri"/>
                        <a:ea typeface="Calibri"/>
                        <a:cs typeface="Calibri"/>
                        <a:sym typeface="Calibri"/>
                      </a:endParaRPr>
                    </a:p>
                  </a:txBody>
                  <a:tcPr marL="95250" marR="95250" marT="95250" marB="95250">
                    <a:lnL w="9525" cap="flat" cmpd="sng">
                      <a:solidFill>
                        <a:srgbClr val="8C7B70"/>
                      </a:solidFill>
                      <a:prstDash val="solid"/>
                      <a:round/>
                      <a:headEnd type="none" w="sm" len="sm"/>
                      <a:tailEnd type="none" w="sm" len="sm"/>
                    </a:lnL>
                    <a:lnR w="9525" cap="flat" cmpd="sng">
                      <a:solidFill>
                        <a:srgbClr val="8C7B70"/>
                      </a:solidFill>
                      <a:prstDash val="solid"/>
                      <a:round/>
                      <a:headEnd type="none" w="sm" len="sm"/>
                      <a:tailEnd type="none" w="sm" len="sm"/>
                    </a:lnR>
                    <a:lnT w="9525" cap="flat" cmpd="sng">
                      <a:solidFill>
                        <a:srgbClr val="8C7B70"/>
                      </a:solidFill>
                      <a:prstDash val="solid"/>
                      <a:round/>
                      <a:headEnd type="none" w="sm" len="sm"/>
                      <a:tailEnd type="none" w="sm" len="sm"/>
                    </a:lnT>
                    <a:lnB w="9525" cap="flat" cmpd="sng">
                      <a:solidFill>
                        <a:srgbClr val="8C7B70"/>
                      </a:solidFill>
                      <a:prstDash val="solid"/>
                      <a:round/>
                      <a:headEnd type="none" w="sm" len="sm"/>
                      <a:tailEnd type="none" w="sm" len="sm"/>
                    </a:lnB>
                    <a:solidFill>
                      <a:srgbClr val="DBD7D5"/>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4"/>
          <p:cNvSpPr txBox="1">
            <a:spLocks noGrp="1"/>
          </p:cNvSpPr>
          <p:nvPr>
            <p:ph type="body" idx="1"/>
          </p:nvPr>
        </p:nvSpPr>
        <p:spPr>
          <a:xfrm>
            <a:off x="213075" y="0"/>
            <a:ext cx="8077200" cy="17160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WEEKLY PARTNER MEETING</a:t>
            </a:r>
            <a:endParaRPr/>
          </a:p>
        </p:txBody>
      </p:sp>
      <p:sp>
        <p:nvSpPr>
          <p:cNvPr id="384" name="Google Shape;384;p64"/>
          <p:cNvSpPr txBox="1">
            <a:spLocks noGrp="1"/>
          </p:cNvSpPr>
          <p:nvPr>
            <p:ph type="body" idx="2"/>
          </p:nvPr>
        </p:nvSpPr>
        <p:spPr>
          <a:xfrm>
            <a:off x="213075" y="171600"/>
            <a:ext cx="7899000" cy="3639900"/>
          </a:xfrm>
          <a:prstGeom prst="rect">
            <a:avLst/>
          </a:prstGeom>
          <a:noFill/>
          <a:ln>
            <a:noFill/>
          </a:ln>
        </p:spPr>
        <p:txBody>
          <a:bodyPr spcFirstLastPara="1" wrap="square" lIns="68575" tIns="34275" rIns="68575" bIns="34275" anchor="t" anchorCtr="0">
            <a:noAutofit/>
          </a:bodyPr>
          <a:lstStyle/>
          <a:p>
            <a:pPr marL="254000" lvl="0" indent="-254000" algn="l" rtl="0">
              <a:spcBef>
                <a:spcPts val="0"/>
              </a:spcBef>
              <a:spcAft>
                <a:spcPts val="0"/>
              </a:spcAft>
              <a:buNone/>
            </a:pPr>
            <a:r>
              <a:rPr lang="en"/>
              <a:t>Partner name : </a:t>
            </a:r>
            <a:r>
              <a:rPr lang="en" b="1"/>
              <a:t>Precise Solutions</a:t>
            </a:r>
            <a:endParaRPr b="1"/>
          </a:p>
          <a:p>
            <a:pPr marL="254000" lvl="0" indent="-254000" algn="l" rtl="0">
              <a:spcBef>
                <a:spcPts val="300"/>
              </a:spcBef>
              <a:spcAft>
                <a:spcPts val="0"/>
              </a:spcAft>
              <a:buClr>
                <a:schemeClr val="dk1"/>
              </a:buClr>
              <a:buSzPts val="1400"/>
              <a:buFont typeface="Calibri"/>
              <a:buAutoNum type="arabicPeriod"/>
            </a:pPr>
            <a:r>
              <a:rPr lang="en" b="1"/>
              <a:t>Team Progress from Prior Week</a:t>
            </a:r>
            <a:endParaRPr b="1"/>
          </a:p>
          <a:p>
            <a:pPr marL="457200" lvl="0" indent="-298450" algn="l" rtl="0">
              <a:spcBef>
                <a:spcPts val="0"/>
              </a:spcBef>
              <a:spcAft>
                <a:spcPts val="0"/>
              </a:spcAft>
              <a:buSzPts val="1100"/>
              <a:buChar char="●"/>
            </a:pPr>
            <a:r>
              <a:rPr lang="en"/>
              <a:t>The current In Progress tasks were worked on and changed to Done </a:t>
            </a:r>
            <a:endParaRPr/>
          </a:p>
          <a:p>
            <a:pPr marL="457200" lvl="0" indent="-298450" algn="l" rtl="0">
              <a:spcBef>
                <a:spcPts val="0"/>
              </a:spcBef>
              <a:spcAft>
                <a:spcPts val="0"/>
              </a:spcAft>
              <a:buSzPts val="1100"/>
              <a:buChar char="●"/>
            </a:pPr>
            <a:r>
              <a:rPr lang="en"/>
              <a:t>All new tasks were assigned, prioritized, and made progress on </a:t>
            </a:r>
            <a:endParaRPr/>
          </a:p>
          <a:p>
            <a:pPr marL="457200" lvl="0" indent="-298450" algn="l" rtl="0">
              <a:spcBef>
                <a:spcPts val="0"/>
              </a:spcBef>
              <a:spcAft>
                <a:spcPts val="0"/>
              </a:spcAft>
              <a:buSzPts val="1100"/>
              <a:buChar char="●"/>
            </a:pPr>
            <a:r>
              <a:rPr lang="en"/>
              <a:t>New User stories and tasks were defined based on the client meeting</a:t>
            </a:r>
            <a:endParaRPr/>
          </a:p>
          <a:p>
            <a:pPr marL="457200" lvl="0" indent="-298450" algn="l" rtl="0">
              <a:spcBef>
                <a:spcPts val="0"/>
              </a:spcBef>
              <a:spcAft>
                <a:spcPts val="0"/>
              </a:spcAft>
              <a:buSzPts val="1100"/>
              <a:buChar char="●"/>
            </a:pPr>
            <a:r>
              <a:rPr lang="en"/>
              <a:t>Sprint 2 kicked off and the draft report and presentation created accordingly</a:t>
            </a:r>
            <a:endParaRPr/>
          </a:p>
          <a:p>
            <a:pPr marL="254000" lvl="0" indent="-254000" algn="l" rtl="0">
              <a:spcBef>
                <a:spcPts val="300"/>
              </a:spcBef>
              <a:spcAft>
                <a:spcPts val="0"/>
              </a:spcAft>
              <a:buClr>
                <a:schemeClr val="dk1"/>
              </a:buClr>
              <a:buSzPts val="1400"/>
              <a:buFont typeface="Calibri"/>
              <a:buAutoNum type="arabicPeriod"/>
            </a:pPr>
            <a:r>
              <a:rPr lang="en" b="1"/>
              <a:t>Team Tasks for Current Week</a:t>
            </a:r>
            <a:endParaRPr b="1"/>
          </a:p>
          <a:p>
            <a:pPr marL="457200" lvl="0" indent="-317500" algn="l" rtl="0">
              <a:spcBef>
                <a:spcPts val="0"/>
              </a:spcBef>
              <a:spcAft>
                <a:spcPts val="0"/>
              </a:spcAft>
              <a:buClr>
                <a:schemeClr val="dk1"/>
              </a:buClr>
              <a:buSzPts val="1400"/>
              <a:buChar char="●"/>
            </a:pPr>
            <a:r>
              <a:rPr lang="en"/>
              <a:t>Review the ‘FDA’s Risk-Ranking Model Food Tracing’ (Requested by the client) </a:t>
            </a:r>
            <a:endParaRPr/>
          </a:p>
          <a:p>
            <a:pPr marL="457200" lvl="0" indent="-298450" algn="l" rtl="0">
              <a:spcBef>
                <a:spcPts val="0"/>
              </a:spcBef>
              <a:spcAft>
                <a:spcPts val="0"/>
              </a:spcAft>
              <a:buSzPts val="1100"/>
              <a:buChar char="●"/>
            </a:pPr>
            <a:r>
              <a:rPr lang="en"/>
              <a:t>Review the article ‘A machine learning approach for predicting hidden links in supply chain with graph neural networks’ (Requested by Professor Ben) </a:t>
            </a:r>
            <a:endParaRPr/>
          </a:p>
          <a:p>
            <a:pPr marL="457200" lvl="0" indent="-298450" algn="l" rtl="0">
              <a:spcBef>
                <a:spcPts val="0"/>
              </a:spcBef>
              <a:spcAft>
                <a:spcPts val="0"/>
              </a:spcAft>
              <a:buSzPts val="1100"/>
              <a:buChar char="●"/>
            </a:pPr>
            <a:r>
              <a:rPr lang="en"/>
              <a:t>Work on the datasets generation/simulation</a:t>
            </a:r>
            <a:endParaRPr/>
          </a:p>
          <a:p>
            <a:pPr marL="457200" lvl="0" indent="-298450" algn="l" rtl="0">
              <a:spcBef>
                <a:spcPts val="0"/>
              </a:spcBef>
              <a:spcAft>
                <a:spcPts val="0"/>
              </a:spcAft>
              <a:buSzPts val="1100"/>
              <a:buChar char="●"/>
            </a:pPr>
            <a:r>
              <a:rPr lang="en"/>
              <a:t>Generating local Graph DBMS in Neo4J</a:t>
            </a:r>
            <a:endParaRPr/>
          </a:p>
          <a:p>
            <a:pPr marL="457200" lvl="0" indent="-298450" algn="l" rtl="0">
              <a:spcBef>
                <a:spcPts val="0"/>
              </a:spcBef>
              <a:spcAft>
                <a:spcPts val="0"/>
              </a:spcAft>
              <a:buSzPts val="1100"/>
              <a:buChar char="●"/>
            </a:pPr>
            <a:r>
              <a:rPr lang="en"/>
              <a:t>Meeting internally to discuss the changes needed for Sprint 2 </a:t>
            </a:r>
            <a:endParaRPr/>
          </a:p>
          <a:p>
            <a:pPr marL="457200" lvl="0" indent="-298450" algn="l" rtl="0">
              <a:spcBef>
                <a:spcPts val="0"/>
              </a:spcBef>
              <a:spcAft>
                <a:spcPts val="0"/>
              </a:spcAft>
              <a:buSzPts val="1100"/>
              <a:buChar char="●"/>
            </a:pPr>
            <a:r>
              <a:rPr lang="en"/>
              <a:t>Developers will start to explore the ML models done by the previous team</a:t>
            </a:r>
            <a:endParaRPr/>
          </a:p>
          <a:p>
            <a:pPr marL="457200" lvl="0" indent="-298450" algn="l" rtl="0">
              <a:spcBef>
                <a:spcPts val="0"/>
              </a:spcBef>
              <a:spcAft>
                <a:spcPts val="0"/>
              </a:spcAft>
              <a:buSzPts val="1100"/>
              <a:buChar char="●"/>
            </a:pPr>
            <a:r>
              <a:rPr lang="en"/>
              <a:t>GitHub Admin will develop the GitHub link and store the data required</a:t>
            </a:r>
            <a:endParaRPr/>
          </a:p>
          <a:p>
            <a:pPr marL="457200" lvl="0" indent="-298450" algn="l" rtl="0">
              <a:spcBef>
                <a:spcPts val="0"/>
              </a:spcBef>
              <a:spcAft>
                <a:spcPts val="0"/>
              </a:spcAft>
              <a:buSzPts val="1100"/>
              <a:buChar char="●"/>
            </a:pPr>
            <a:r>
              <a:rPr lang="en"/>
              <a:t>Scrum Master will work on further possible user stories and coordination with the team members for the current/future tasks</a:t>
            </a:r>
            <a:endParaRPr/>
          </a:p>
          <a:p>
            <a:pPr marL="457200" lvl="0" indent="-298450" algn="l" rtl="0">
              <a:spcBef>
                <a:spcPts val="0"/>
              </a:spcBef>
              <a:spcAft>
                <a:spcPts val="0"/>
              </a:spcAft>
              <a:buSzPts val="1100"/>
              <a:buChar char="●"/>
            </a:pPr>
            <a:r>
              <a:rPr lang="en"/>
              <a:t>Product Owner will oversee the tasks and smooths the communication between team members, the client and the professor</a:t>
            </a:r>
            <a:endParaRPr b="1"/>
          </a:p>
          <a:p>
            <a:pPr marL="254000" lvl="0" indent="-254000" algn="l" rtl="0">
              <a:spcBef>
                <a:spcPts val="300"/>
              </a:spcBef>
              <a:spcAft>
                <a:spcPts val="0"/>
              </a:spcAft>
              <a:buClr>
                <a:schemeClr val="dk1"/>
              </a:buClr>
              <a:buSzPts val="1400"/>
              <a:buFont typeface="Calibri"/>
              <a:buAutoNum type="arabicPeriod"/>
            </a:pPr>
            <a:r>
              <a:rPr lang="en" b="1"/>
              <a:t>Other Items Discussed</a:t>
            </a:r>
            <a:endParaRPr b="1"/>
          </a:p>
          <a:p>
            <a:pPr marL="457200" lvl="0" indent="-298450" algn="l" rtl="0">
              <a:spcBef>
                <a:spcPts val="0"/>
              </a:spcBef>
              <a:spcAft>
                <a:spcPts val="0"/>
              </a:spcAft>
              <a:buSzPts val="1100"/>
              <a:buChar char="●"/>
            </a:pPr>
            <a:r>
              <a:rPr lang="en"/>
              <a:t>The two scenarios/ use cases Professor Ben sent out through email</a:t>
            </a:r>
            <a:endParaRPr/>
          </a:p>
          <a:p>
            <a:pPr marL="457200" lvl="0" indent="-298450" algn="l" rtl="0">
              <a:spcBef>
                <a:spcPts val="0"/>
              </a:spcBef>
              <a:spcAft>
                <a:spcPts val="0"/>
              </a:spcAft>
              <a:buSzPts val="1100"/>
              <a:buChar char="●"/>
            </a:pPr>
            <a:r>
              <a:rPr lang="en"/>
              <a:t>The DA’s Risk-Ranking Model Food Tracing and how it addresses the use case that professor Ben sent out</a:t>
            </a:r>
            <a:endParaRPr/>
          </a:p>
          <a:p>
            <a:pPr marL="254000" lvl="0" indent="-254000" algn="l" rtl="0">
              <a:spcBef>
                <a:spcPts val="300"/>
              </a:spcBef>
              <a:spcAft>
                <a:spcPts val="0"/>
              </a:spcAft>
              <a:buNone/>
            </a:pPr>
            <a:endParaRPr/>
          </a:p>
          <a:p>
            <a:pPr marL="254000" lvl="0" indent="-254000" algn="l" rtl="0">
              <a:spcBef>
                <a:spcPts val="30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7"/>
          <p:cNvSpPr txBox="1">
            <a:spLocks noGrp="1"/>
          </p:cNvSpPr>
          <p:nvPr>
            <p:ph type="body" idx="1"/>
          </p:nvPr>
        </p:nvSpPr>
        <p:spPr>
          <a:xfrm>
            <a:off x="304800" y="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References</a:t>
            </a:r>
            <a:endParaRPr/>
          </a:p>
        </p:txBody>
      </p:sp>
      <p:sp>
        <p:nvSpPr>
          <p:cNvPr id="339" name="Google Shape;339;p57"/>
          <p:cNvSpPr txBox="1">
            <a:spLocks noGrp="1"/>
          </p:cNvSpPr>
          <p:nvPr>
            <p:ph type="body" idx="2"/>
          </p:nvPr>
        </p:nvSpPr>
        <p:spPr>
          <a:xfrm>
            <a:off x="304800" y="296650"/>
            <a:ext cx="8077200" cy="4901400"/>
          </a:xfrm>
          <a:prstGeom prst="rect">
            <a:avLst/>
          </a:prstGeom>
        </p:spPr>
        <p:txBody>
          <a:bodyPr spcFirstLastPara="1" wrap="square" lIns="68575" tIns="34275" rIns="68575" bIns="34275" anchor="t" anchorCtr="0">
            <a:noAutofit/>
          </a:bodyPr>
          <a:lstStyle/>
          <a:p>
            <a:pPr marL="368300" lvl="0" indent="-12700" algn="just" rtl="0">
              <a:lnSpc>
                <a:spcPct val="115000"/>
              </a:lnSpc>
              <a:spcBef>
                <a:spcPts val="1200"/>
              </a:spcBef>
              <a:spcAft>
                <a:spcPts val="0"/>
              </a:spcAft>
              <a:buNone/>
            </a:pPr>
            <a:r>
              <a:rPr lang="en" sz="1200">
                <a:solidFill>
                  <a:srgbClr val="000000"/>
                </a:solidFill>
                <a:latin typeface="Times New Roman"/>
                <a:ea typeface="Times New Roman"/>
                <a:cs typeface="Times New Roman"/>
                <a:sym typeface="Times New Roman"/>
              </a:rPr>
              <a:t>[1].Center for Food Safety and Applied Nutrition. (n.d.-a). </a:t>
            </a:r>
            <a:r>
              <a:rPr lang="en" sz="1200" i="1">
                <a:solidFill>
                  <a:srgbClr val="000000"/>
                </a:solidFill>
                <a:latin typeface="Times New Roman"/>
                <a:ea typeface="Times New Roman"/>
                <a:cs typeface="Times New Roman"/>
                <a:sym typeface="Times New Roman"/>
              </a:rPr>
              <a:t>Investigations of foodborne illness outbreaks</a:t>
            </a:r>
            <a:r>
              <a:rPr lang="en" sz="1200">
                <a:solidFill>
                  <a:srgbClr val="000000"/>
                </a:solidFill>
                <a:latin typeface="Times New Roman"/>
                <a:ea typeface="Times New Roman"/>
                <a:cs typeface="Times New Roman"/>
                <a:sym typeface="Times New Roman"/>
              </a:rPr>
              <a:t>. U.S. Food and Drug Administration. </a:t>
            </a:r>
            <a:r>
              <a:rPr lang="en" sz="12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https://www.fda.gov/food/outbreaks-foodborne-illness/investigations-foodborne-illness-outbreaks</a:t>
            </a:r>
            <a:endParaRPr sz="1200">
              <a:solidFill>
                <a:srgbClr val="000000"/>
              </a:solidFill>
              <a:latin typeface="Times New Roman"/>
              <a:ea typeface="Times New Roman"/>
              <a:cs typeface="Times New Roman"/>
              <a:sym typeface="Times New Roman"/>
            </a:endParaRPr>
          </a:p>
          <a:p>
            <a:pPr marL="355600" lvl="0" indent="0" algn="just" rtl="0">
              <a:lnSpc>
                <a:spcPct val="115000"/>
              </a:lnSpc>
              <a:spcBef>
                <a:spcPts val="1200"/>
              </a:spcBef>
              <a:spcAft>
                <a:spcPts val="0"/>
              </a:spcAft>
              <a:buNone/>
            </a:pPr>
            <a:r>
              <a:rPr lang="en" sz="1200">
                <a:solidFill>
                  <a:srgbClr val="000000"/>
                </a:solidFill>
                <a:latin typeface="Times New Roman"/>
                <a:ea typeface="Times New Roman"/>
                <a:cs typeface="Times New Roman"/>
                <a:sym typeface="Times New Roman"/>
              </a:rPr>
              <a:t>[2].Center for Food Safety and Applied Nutrition. (n.d.-b). </a:t>
            </a:r>
            <a:r>
              <a:rPr lang="en" sz="1200" i="1">
                <a:solidFill>
                  <a:srgbClr val="000000"/>
                </a:solidFill>
                <a:latin typeface="Times New Roman"/>
                <a:ea typeface="Times New Roman"/>
                <a:cs typeface="Times New Roman"/>
                <a:sym typeface="Times New Roman"/>
              </a:rPr>
              <a:t>Outbreaks of foodborne illness</a:t>
            </a:r>
            <a:r>
              <a:rPr lang="en" sz="1200">
                <a:solidFill>
                  <a:srgbClr val="000000"/>
                </a:solidFill>
                <a:latin typeface="Times New Roman"/>
                <a:ea typeface="Times New Roman"/>
                <a:cs typeface="Times New Roman"/>
                <a:sym typeface="Times New Roman"/>
              </a:rPr>
              <a:t>. U.S. Food and Drug Administration. </a:t>
            </a:r>
            <a:r>
              <a:rPr lang="en" sz="1200" u="sng">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https://www.fda.gov/food/recalls-outbreaks-emergencies/outbreaks-foodborne-illness</a:t>
            </a:r>
            <a:endParaRPr sz="1200">
              <a:solidFill>
                <a:srgbClr val="000000"/>
              </a:solidFill>
              <a:latin typeface="Times New Roman"/>
              <a:ea typeface="Times New Roman"/>
              <a:cs typeface="Times New Roman"/>
              <a:sym typeface="Times New Roman"/>
            </a:endParaRPr>
          </a:p>
          <a:p>
            <a:pPr marL="368300" lvl="0" indent="-12700" algn="just" rtl="0">
              <a:lnSpc>
                <a:spcPct val="115000"/>
              </a:lnSpc>
              <a:spcBef>
                <a:spcPts val="1200"/>
              </a:spcBef>
              <a:spcAft>
                <a:spcPts val="0"/>
              </a:spcAft>
              <a:buNone/>
            </a:pPr>
            <a:r>
              <a:rPr lang="en" sz="1200">
                <a:solidFill>
                  <a:srgbClr val="000000"/>
                </a:solidFill>
                <a:latin typeface="Times New Roman"/>
                <a:ea typeface="Times New Roman"/>
                <a:cs typeface="Times New Roman"/>
                <a:sym typeface="Times New Roman"/>
              </a:rPr>
              <a:t>[3].Centers for Disease Control and Prevention. (2023, August 31). </a:t>
            </a:r>
            <a:r>
              <a:rPr lang="en" sz="1200" i="1">
                <a:solidFill>
                  <a:srgbClr val="000000"/>
                </a:solidFill>
                <a:latin typeface="Times New Roman"/>
                <a:ea typeface="Times New Roman"/>
                <a:cs typeface="Times New Roman"/>
                <a:sym typeface="Times New Roman"/>
              </a:rPr>
              <a:t>Foodborne outbreaks</a:t>
            </a:r>
            <a:r>
              <a:rPr lang="en" sz="1200">
                <a:solidFill>
                  <a:srgbClr val="000000"/>
                </a:solidFill>
                <a:latin typeface="Times New Roman"/>
                <a:ea typeface="Times New Roman"/>
                <a:cs typeface="Times New Roman"/>
                <a:sym typeface="Times New Roman"/>
              </a:rPr>
              <a:t>. Centers for Disease Control and Prevention. </a:t>
            </a:r>
            <a:r>
              <a:rPr lang="en" sz="1200" u="sng">
                <a:solidFill>
                  <a:srgbClr val="1155CC"/>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https://www.cdc.gov/foodsafety/outbreaks/index.html</a:t>
            </a:r>
            <a:endParaRPr sz="1200">
              <a:solidFill>
                <a:srgbClr val="000000"/>
              </a:solidFill>
              <a:latin typeface="Times New Roman"/>
              <a:ea typeface="Times New Roman"/>
              <a:cs typeface="Times New Roman"/>
              <a:sym typeface="Times New Roman"/>
            </a:endParaRPr>
          </a:p>
          <a:p>
            <a:pPr marL="368300" lvl="0" indent="-12700" algn="just" rtl="0">
              <a:lnSpc>
                <a:spcPct val="115000"/>
              </a:lnSpc>
              <a:spcBef>
                <a:spcPts val="1200"/>
              </a:spcBef>
              <a:spcAft>
                <a:spcPts val="0"/>
              </a:spcAft>
              <a:buNone/>
            </a:pPr>
            <a:r>
              <a:rPr lang="en" sz="1200">
                <a:solidFill>
                  <a:srgbClr val="000000"/>
                </a:solidFill>
                <a:latin typeface="Times New Roman"/>
                <a:ea typeface="Times New Roman"/>
                <a:cs typeface="Times New Roman"/>
                <a:sym typeface="Times New Roman"/>
              </a:rPr>
              <a:t>[4].Communicable disease report for healthcare providers. (n.d.-a). </a:t>
            </a:r>
            <a:r>
              <a:rPr lang="en" sz="1200" u="sng">
                <a:solidFill>
                  <a:srgbClr val="1155CC"/>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https://www.azdhs.gov/documents/preparedness/epidemiology-disease-control/disease-investigation-resources/communicable-disease-report-form.pdf</a:t>
            </a:r>
            <a:endParaRPr sz="1200">
              <a:solidFill>
                <a:srgbClr val="000000"/>
              </a:solidFill>
              <a:latin typeface="Times New Roman"/>
              <a:ea typeface="Times New Roman"/>
              <a:cs typeface="Times New Roman"/>
              <a:sym typeface="Times New Roman"/>
            </a:endParaRPr>
          </a:p>
          <a:p>
            <a:pPr marL="368300" lvl="0" indent="-12700" algn="just" rtl="0">
              <a:lnSpc>
                <a:spcPct val="115000"/>
              </a:lnSpc>
              <a:spcBef>
                <a:spcPts val="1200"/>
              </a:spcBef>
              <a:spcAft>
                <a:spcPts val="0"/>
              </a:spcAft>
              <a:buNone/>
            </a:pPr>
            <a:r>
              <a:rPr lang="en" sz="1200">
                <a:solidFill>
                  <a:srgbClr val="000000"/>
                </a:solidFill>
                <a:latin typeface="Times New Roman"/>
                <a:ea typeface="Times New Roman"/>
                <a:cs typeface="Times New Roman"/>
                <a:sym typeface="Times New Roman"/>
              </a:rPr>
              <a:t>[5].</a:t>
            </a:r>
            <a:r>
              <a:rPr lang="en" sz="1200" i="1">
                <a:solidFill>
                  <a:srgbClr val="000000"/>
                </a:solidFill>
                <a:latin typeface="Times New Roman"/>
                <a:ea typeface="Times New Roman"/>
                <a:cs typeface="Times New Roman"/>
                <a:sym typeface="Times New Roman"/>
              </a:rPr>
              <a:t>Foodborne disease outbreaks</a:t>
            </a:r>
            <a:r>
              <a:rPr lang="en" sz="1200">
                <a:solidFill>
                  <a:srgbClr val="000000"/>
                </a:solidFill>
                <a:latin typeface="Times New Roman"/>
                <a:ea typeface="Times New Roman"/>
                <a:cs typeface="Times New Roman"/>
                <a:sym typeface="Times New Roman"/>
              </a:rPr>
              <a:t>. Environmental Health. (2017, February 24).</a:t>
            </a:r>
            <a:r>
              <a:rPr lang="en" sz="1200" u="sng">
                <a:solidFill>
                  <a:srgbClr val="1155CC"/>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https://www.vdh.virginia.gov/environmental-health/food-safety-in-virginia/foodborne-diseases-and-outbreaks/foodborne-outbreaks/</a:t>
            </a:r>
            <a:endParaRPr sz="1200">
              <a:solidFill>
                <a:srgbClr val="000000"/>
              </a:solidFill>
              <a:latin typeface="Times New Roman"/>
              <a:ea typeface="Times New Roman"/>
              <a:cs typeface="Times New Roman"/>
              <a:sym typeface="Times New Roman"/>
            </a:endParaRPr>
          </a:p>
          <a:p>
            <a:pPr marL="368300" lvl="0" indent="-12700" algn="just" rtl="0">
              <a:lnSpc>
                <a:spcPct val="115000"/>
              </a:lnSpc>
              <a:spcBef>
                <a:spcPts val="1200"/>
              </a:spcBef>
              <a:spcAft>
                <a:spcPts val="0"/>
              </a:spcAft>
              <a:buNone/>
            </a:pPr>
            <a:r>
              <a:rPr lang="en" sz="1200">
                <a:solidFill>
                  <a:srgbClr val="000000"/>
                </a:solidFill>
                <a:latin typeface="Times New Roman"/>
                <a:ea typeface="Times New Roman"/>
                <a:cs typeface="Times New Roman"/>
                <a:sym typeface="Times New Roman"/>
              </a:rPr>
              <a:t>[6].introduction to foodborne illness outbreak investigations - books. (n.d.-b). </a:t>
            </a:r>
            <a:r>
              <a:rPr lang="en" sz="1200" u="sng">
                <a:solidFill>
                  <a:srgbClr val="1155CC"/>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https://ajph.aphapublications.org/doi/full/10.2105/9780875532943ch13</a:t>
            </a:r>
            <a:endParaRPr sz="1200">
              <a:solidFill>
                <a:srgbClr val="000000"/>
              </a:solidFill>
              <a:latin typeface="Times New Roman"/>
              <a:ea typeface="Times New Roman"/>
              <a:cs typeface="Times New Roman"/>
              <a:sym typeface="Times New Roman"/>
            </a:endParaRPr>
          </a:p>
          <a:p>
            <a:pPr marL="368300" lvl="0" indent="-12700" algn="just" rtl="0">
              <a:lnSpc>
                <a:spcPct val="115000"/>
              </a:lnSpc>
              <a:spcBef>
                <a:spcPts val="1200"/>
              </a:spcBef>
              <a:spcAft>
                <a:spcPts val="0"/>
              </a:spcAft>
              <a:buNone/>
            </a:pPr>
            <a:r>
              <a:rPr lang="en" sz="1200">
                <a:solidFill>
                  <a:srgbClr val="000000"/>
                </a:solidFill>
                <a:latin typeface="Times New Roman"/>
                <a:ea typeface="Times New Roman"/>
                <a:cs typeface="Times New Roman"/>
                <a:sym typeface="Times New Roman"/>
              </a:rPr>
              <a:t>[7]. Research on the application of big data in smart food Safety. (2020, September 1). IEEE Conference Publication | IEEE Xplore. </a:t>
            </a:r>
            <a:r>
              <a:rPr lang="en" sz="1200" u="sng">
                <a:solidFill>
                  <a:srgbClr val="1155CC"/>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https://ieeexplore.ieee.org/document/9546382</a:t>
            </a:r>
            <a:endParaRPr sz="1200">
              <a:solidFill>
                <a:srgbClr val="000000"/>
              </a:solidFill>
              <a:latin typeface="Times New Roman"/>
              <a:ea typeface="Times New Roman"/>
              <a:cs typeface="Times New Roman"/>
              <a:sym typeface="Times New Roman"/>
            </a:endParaRPr>
          </a:p>
          <a:p>
            <a:pPr marL="368300" lvl="0" indent="-12700" algn="just" rtl="0">
              <a:lnSpc>
                <a:spcPct val="115000"/>
              </a:lnSpc>
              <a:spcBef>
                <a:spcPts val="1200"/>
              </a:spcBef>
              <a:spcAft>
                <a:spcPts val="0"/>
              </a:spcAft>
              <a:buNone/>
            </a:pPr>
            <a:r>
              <a:rPr lang="en" sz="1200">
                <a:solidFill>
                  <a:srgbClr val="000000"/>
                </a:solidFill>
                <a:latin typeface="Times New Roman"/>
                <a:ea typeface="Times New Roman"/>
                <a:cs typeface="Times New Roman"/>
                <a:sym typeface="Times New Roman"/>
              </a:rPr>
              <a:t>[8]. Study on Microwave Food Contamination Examination based on Machine Learning approach. (2022, December 11). IEEE Conference Publication | IEEE Xplore. </a:t>
            </a:r>
            <a:r>
              <a:rPr lang="en" sz="1200" u="sng">
                <a:solidFill>
                  <a:srgbClr val="1155CC"/>
                </a:solid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https://ieeexplore.ieee.org/document/10015961</a:t>
            </a:r>
            <a:endParaRPr sz="120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5"/>
          <p:cNvSpPr txBox="1">
            <a:spLocks noGrp="1"/>
          </p:cNvSpPr>
          <p:nvPr>
            <p:ph type="ctrTitle"/>
          </p:nvPr>
        </p:nvSpPr>
        <p:spPr>
          <a:xfrm>
            <a:off x="228600" y="3086100"/>
            <a:ext cx="8572500" cy="40005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endParaRPr sz="1100"/>
          </a:p>
        </p:txBody>
      </p:sp>
      <p:sp>
        <p:nvSpPr>
          <p:cNvPr id="390" name="Google Shape;390;p65"/>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p>
            <a:pPr marL="0" lvl="0" indent="0" algn="l" rtl="0">
              <a:spcBef>
                <a:spcPts val="300"/>
              </a:spcBef>
              <a:spcAft>
                <a:spcPts val="0"/>
              </a:spcAft>
              <a:buClr>
                <a:srgbClr val="665951"/>
              </a:buClr>
              <a:buSzPts val="1500"/>
              <a:buFont typeface="Calibri"/>
              <a:buNone/>
            </a:pPr>
            <a:r>
              <a:rPr lang="en" sz="4800">
                <a:latin typeface="Times New Roman"/>
                <a:ea typeface="Times New Roman"/>
                <a:cs typeface="Times New Roman"/>
                <a:sym typeface="Times New Roman"/>
              </a:rPr>
              <a:t>Thank You</a:t>
            </a:r>
            <a:endParaRPr sz="48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YOUTRACK: Dashboard</a:t>
            </a:r>
            <a:endParaRPr/>
          </a:p>
        </p:txBody>
      </p:sp>
      <p:sp>
        <p:nvSpPr>
          <p:cNvPr id="217" name="Google Shape;217;p39"/>
          <p:cNvSpPr txBox="1">
            <a:spLocks noGrp="1"/>
          </p:cNvSpPr>
          <p:nvPr>
            <p:ph type="body" idx="2"/>
          </p:nvPr>
        </p:nvSpPr>
        <p:spPr>
          <a:xfrm>
            <a:off x="304800" y="695125"/>
            <a:ext cx="8077200" cy="4120500"/>
          </a:xfrm>
          <a:prstGeom prst="rect">
            <a:avLst/>
          </a:prstGeom>
          <a:noFill/>
          <a:ln>
            <a:noFill/>
          </a:ln>
        </p:spPr>
        <p:txBody>
          <a:bodyPr spcFirstLastPara="1" wrap="square" lIns="68575" tIns="34275" rIns="68575" bIns="34275" anchor="t" anchorCtr="0">
            <a:noAutofit/>
          </a:bodyPr>
          <a:lstStyle/>
          <a:p>
            <a:pPr marL="457200" lvl="0" indent="-298450" algn="l" rtl="0">
              <a:spcBef>
                <a:spcPts val="0"/>
              </a:spcBef>
              <a:spcAft>
                <a:spcPts val="0"/>
              </a:spcAft>
              <a:buSzPts val="1100"/>
              <a:buChar char="●"/>
            </a:pPr>
            <a:endParaRPr/>
          </a:p>
        </p:txBody>
      </p:sp>
      <p:pic>
        <p:nvPicPr>
          <p:cNvPr id="218" name="Google Shape;218;p39"/>
          <p:cNvPicPr preferRelativeResize="0"/>
          <p:nvPr/>
        </p:nvPicPr>
        <p:blipFill>
          <a:blip r:embed="rId3">
            <a:alphaModFix/>
          </a:blip>
          <a:stretch>
            <a:fillRect/>
          </a:stretch>
        </p:blipFill>
        <p:spPr>
          <a:xfrm>
            <a:off x="326775" y="546050"/>
            <a:ext cx="8033249" cy="4294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0"/>
          <p:cNvSpPr txBox="1">
            <a:spLocks noGrp="1"/>
          </p:cNvSpPr>
          <p:nvPr>
            <p:ph type="body" idx="1"/>
          </p:nvPr>
        </p:nvSpPr>
        <p:spPr>
          <a:xfrm>
            <a:off x="304800" y="285750"/>
            <a:ext cx="8077200" cy="17160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YOUTRACK: Issues Created, Categorized, and Assigned</a:t>
            </a:r>
            <a:endParaRPr/>
          </a:p>
        </p:txBody>
      </p:sp>
      <p:sp>
        <p:nvSpPr>
          <p:cNvPr id="224" name="Google Shape;224;p40"/>
          <p:cNvSpPr txBox="1">
            <a:spLocks noGrp="1"/>
          </p:cNvSpPr>
          <p:nvPr>
            <p:ph type="body" idx="2"/>
          </p:nvPr>
        </p:nvSpPr>
        <p:spPr>
          <a:xfrm>
            <a:off x="304800" y="695125"/>
            <a:ext cx="8077200" cy="4120500"/>
          </a:xfrm>
          <a:prstGeom prst="rect">
            <a:avLst/>
          </a:prstGeom>
          <a:noFill/>
          <a:ln>
            <a:noFill/>
          </a:ln>
        </p:spPr>
        <p:txBody>
          <a:bodyPr spcFirstLastPara="1" wrap="square" lIns="68575" tIns="34275" rIns="68575" bIns="34275" anchor="t" anchorCtr="0">
            <a:noAutofit/>
          </a:bodyPr>
          <a:lstStyle/>
          <a:p>
            <a:pPr marL="457200" lvl="0" indent="0" algn="l" rtl="0">
              <a:spcBef>
                <a:spcPts val="0"/>
              </a:spcBef>
              <a:spcAft>
                <a:spcPts val="0"/>
              </a:spcAft>
              <a:buNone/>
            </a:pPr>
            <a:endParaRPr/>
          </a:p>
        </p:txBody>
      </p:sp>
      <p:pic>
        <p:nvPicPr>
          <p:cNvPr id="225" name="Google Shape;225;p40"/>
          <p:cNvPicPr preferRelativeResize="0"/>
          <p:nvPr/>
        </p:nvPicPr>
        <p:blipFill>
          <a:blip r:embed="rId3">
            <a:alphaModFix/>
          </a:blip>
          <a:stretch>
            <a:fillRect/>
          </a:stretch>
        </p:blipFill>
        <p:spPr>
          <a:xfrm>
            <a:off x="325525" y="536600"/>
            <a:ext cx="7997425" cy="4316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Clr>
                <a:srgbClr val="000000"/>
              </a:buClr>
              <a:buFont typeface="Arial"/>
              <a:buNone/>
            </a:pPr>
            <a:r>
              <a:rPr lang="en"/>
              <a:t>YOUTRACK: Sprint 1 Tasks Identified and assigned and Made Progress</a:t>
            </a:r>
            <a:endParaRPr/>
          </a:p>
          <a:p>
            <a:pPr marL="0" lvl="0" indent="0" algn="l" rtl="0">
              <a:spcBef>
                <a:spcPts val="0"/>
              </a:spcBef>
              <a:spcAft>
                <a:spcPts val="0"/>
              </a:spcAft>
              <a:buNone/>
            </a:pPr>
            <a:endParaRPr/>
          </a:p>
        </p:txBody>
      </p:sp>
      <p:sp>
        <p:nvSpPr>
          <p:cNvPr id="231" name="Google Shape;231;p41"/>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232" name="Google Shape;232;p41"/>
          <p:cNvPicPr preferRelativeResize="0"/>
          <p:nvPr/>
        </p:nvPicPr>
        <p:blipFill>
          <a:blip r:embed="rId3">
            <a:alphaModFix/>
          </a:blip>
          <a:stretch>
            <a:fillRect/>
          </a:stretch>
        </p:blipFill>
        <p:spPr>
          <a:xfrm>
            <a:off x="272675" y="800100"/>
            <a:ext cx="8141450" cy="3771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YOUTRACK: Sprint 1 User Stories Defined </a:t>
            </a:r>
            <a:endParaRPr/>
          </a:p>
          <a:p>
            <a:pPr marL="0" lvl="0" indent="0" algn="l" rtl="0">
              <a:spcBef>
                <a:spcPts val="0"/>
              </a:spcBef>
              <a:spcAft>
                <a:spcPts val="0"/>
              </a:spcAft>
              <a:buNone/>
            </a:pPr>
            <a:endParaRPr/>
          </a:p>
        </p:txBody>
      </p:sp>
      <p:sp>
        <p:nvSpPr>
          <p:cNvPr id="238" name="Google Shape;238;p42"/>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239" name="Google Shape;239;p42"/>
          <p:cNvPicPr preferRelativeResize="0"/>
          <p:nvPr/>
        </p:nvPicPr>
        <p:blipFill>
          <a:blip r:embed="rId3">
            <a:alphaModFix/>
          </a:blip>
          <a:stretch>
            <a:fillRect/>
          </a:stretch>
        </p:blipFill>
        <p:spPr>
          <a:xfrm>
            <a:off x="222800" y="739825"/>
            <a:ext cx="8117827" cy="4080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3"/>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Additional Requirements proposed by the client and new User Stories created accordingly</a:t>
            </a:r>
            <a:endParaRPr/>
          </a:p>
        </p:txBody>
      </p:sp>
      <p:sp>
        <p:nvSpPr>
          <p:cNvPr id="245" name="Google Shape;245;p43"/>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246" name="Google Shape;246;p43"/>
          <p:cNvPicPr preferRelativeResize="0"/>
          <p:nvPr/>
        </p:nvPicPr>
        <p:blipFill>
          <a:blip r:embed="rId3">
            <a:alphaModFix/>
          </a:blip>
          <a:stretch>
            <a:fillRect/>
          </a:stretch>
        </p:blipFill>
        <p:spPr>
          <a:xfrm>
            <a:off x="329900" y="532206"/>
            <a:ext cx="8026977" cy="2253668"/>
          </a:xfrm>
          <a:prstGeom prst="rect">
            <a:avLst/>
          </a:prstGeom>
          <a:noFill/>
          <a:ln>
            <a:noFill/>
          </a:ln>
        </p:spPr>
      </p:pic>
      <p:pic>
        <p:nvPicPr>
          <p:cNvPr id="247" name="Google Shape;247;p43"/>
          <p:cNvPicPr preferRelativeResize="0"/>
          <p:nvPr/>
        </p:nvPicPr>
        <p:blipFill>
          <a:blip r:embed="rId4">
            <a:alphaModFix/>
          </a:blip>
          <a:stretch>
            <a:fillRect/>
          </a:stretch>
        </p:blipFill>
        <p:spPr>
          <a:xfrm>
            <a:off x="329900" y="2921325"/>
            <a:ext cx="8026977" cy="2098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4"/>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End of Sprint 1</a:t>
            </a:r>
            <a:endParaRPr/>
          </a:p>
        </p:txBody>
      </p:sp>
      <p:sp>
        <p:nvSpPr>
          <p:cNvPr id="253" name="Google Shape;253;p44"/>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254" name="Google Shape;254;p44"/>
          <p:cNvPicPr preferRelativeResize="0"/>
          <p:nvPr/>
        </p:nvPicPr>
        <p:blipFill>
          <a:blip r:embed="rId3">
            <a:alphaModFix/>
          </a:blip>
          <a:stretch>
            <a:fillRect/>
          </a:stretch>
        </p:blipFill>
        <p:spPr>
          <a:xfrm>
            <a:off x="304800" y="800100"/>
            <a:ext cx="7930076" cy="4184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5"/>
          <p:cNvSpPr txBox="1">
            <a:spLocks noGrp="1"/>
          </p:cNvSpPr>
          <p:nvPr>
            <p:ph type="body" idx="1"/>
          </p:nvPr>
        </p:nvSpPr>
        <p:spPr>
          <a:xfrm>
            <a:off x="304800" y="285750"/>
            <a:ext cx="8077200" cy="171600"/>
          </a:xfrm>
          <a:prstGeom prst="rect">
            <a:avLst/>
          </a:prstGeom>
        </p:spPr>
        <p:txBody>
          <a:bodyPr spcFirstLastPara="1" wrap="square" lIns="68575" tIns="0" rIns="68575" bIns="0" anchor="t" anchorCtr="0">
            <a:noAutofit/>
          </a:bodyPr>
          <a:lstStyle/>
          <a:p>
            <a:pPr marL="0" lvl="0" indent="0" algn="l" rtl="0">
              <a:spcBef>
                <a:spcPts val="0"/>
              </a:spcBef>
              <a:spcAft>
                <a:spcPts val="0"/>
              </a:spcAft>
              <a:buNone/>
            </a:pPr>
            <a:r>
              <a:rPr lang="en"/>
              <a:t>Sprint 2 Kicked off</a:t>
            </a:r>
            <a:endParaRPr/>
          </a:p>
        </p:txBody>
      </p:sp>
      <p:sp>
        <p:nvSpPr>
          <p:cNvPr id="260" name="Google Shape;260;p45"/>
          <p:cNvSpPr txBox="1">
            <a:spLocks noGrp="1"/>
          </p:cNvSpPr>
          <p:nvPr>
            <p:ph type="body" idx="2"/>
          </p:nvPr>
        </p:nvSpPr>
        <p:spPr>
          <a:xfrm>
            <a:off x="304800" y="800100"/>
            <a:ext cx="8077200" cy="37719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261" name="Google Shape;261;p45"/>
          <p:cNvPicPr preferRelativeResize="0"/>
          <p:nvPr/>
        </p:nvPicPr>
        <p:blipFill>
          <a:blip r:embed="rId3">
            <a:alphaModFix/>
          </a:blip>
          <a:stretch>
            <a:fillRect/>
          </a:stretch>
        </p:blipFill>
        <p:spPr>
          <a:xfrm>
            <a:off x="304800" y="800100"/>
            <a:ext cx="8026977" cy="41276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onBrand.pxtx">
  <a:themeElements>
    <a:clrScheme name="Custom 6">
      <a:dk1>
        <a:srgbClr val="116020"/>
      </a:dk1>
      <a:lt1>
        <a:srgbClr val="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1845</Words>
  <Application>Microsoft Macintosh PowerPoint</Application>
  <PresentationFormat>On-screen Show (16:9)</PresentationFormat>
  <Paragraphs>151</Paragraphs>
  <Slides>25</Slides>
  <Notes>25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Arial</vt:lpstr>
      <vt:lpstr>Calibri</vt:lpstr>
      <vt:lpstr>Times New Roman</vt:lpstr>
      <vt:lpstr>Simple Light</vt:lpstr>
      <vt:lpstr>MasonBrand.pxtx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Kadapathri</cp:lastModifiedBy>
  <cp:revision>3</cp:revision>
  <dcterms:modified xsi:type="dcterms:W3CDTF">2023-09-20T21:15:19Z</dcterms:modified>
</cp:coreProperties>
</file>